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3" r:id="rId10"/>
    <p:sldId id="264" r:id="rId11"/>
    <p:sldId id="265" r:id="rId12"/>
    <p:sldId id="274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18288000" cy="10287000"/>
  <p:notesSz cx="6858000" cy="9144000"/>
  <p:embeddedFontLst>
    <p:embeddedFont>
      <p:font typeface="Proxima Nova Semibold" panose="020B0604020202020204" charset="0"/>
      <p:regular r:id="rId22"/>
      <p:bold r:id="rId23"/>
      <p:boldItalic r:id="rId24"/>
    </p:embeddedFont>
    <p:embeddedFont>
      <p:font typeface="Proxima Nova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5309E0-5DB6-49AF-9F79-C8119BC9FA80}">
  <a:tblStyle styleId="{FF5309E0-5DB6-49AF-9F79-C8119BC9FA80}" styleName="Table_0">
    <a:wholeTbl>
      <a:tcTxStyle b="off" i="off">
        <a:font>
          <a:latin typeface="Circe"/>
          <a:ea typeface="Circe"/>
          <a:cs typeface="Circe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E2CD"/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  <a:fill>
          <a:solidFill>
            <a:srgbClr val="FFF1E8"/>
          </a:solidFill>
        </a:fill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124" autoAdjust="0"/>
  </p:normalViewPr>
  <p:slideViewPr>
    <p:cSldViewPr snapToGrid="0">
      <p:cViewPr>
        <p:scale>
          <a:sx n="66" d="100"/>
          <a:sy n="66" d="100"/>
        </p:scale>
        <p:origin x="101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872e1aa851_6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872e1aa851_6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0ef4aa8510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0ef4aa8510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c6e0b007c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c6e0b007c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0ef4aa8510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0ef4aa8510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3371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0ef4aa8510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0ef4aa8510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c6e0b007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0c6e0b007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0ef4aa851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0ef4aa851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86f911c6f3_2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86f911c6f3_2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0ef4aa851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0ef4aa851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0ef4aa8510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0ef4aa8510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a047d35a6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a047d35a6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0ef4aa851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0ef4aa851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0c4278b4a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0c4278b4a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0ef4aa851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0ef4aa851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0ef4aa8510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0ef4aa8510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0ef4aa8510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0ef4aa8510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0ef4aa8510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0ef4aa8510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0ef4aa8510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0ef4aa8510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8697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2">
  <p:cSld name="CUSTOM_3_1_1_3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1" name="Google Shape;11;p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6073">
          <p15:clr>
            <a:srgbClr val="0000FF"/>
          </p15:clr>
        </p15:guide>
        <p15:guide id="3" pos="348">
          <p15:clr>
            <a:srgbClr val="0000FF"/>
          </p15:clr>
        </p15:guide>
        <p15:guide id="4" pos="11172">
          <p15:clr>
            <a:srgbClr val="0000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Три элемента">
  <p:cSld name="CUSTOM_3_1_1_2_2_1_1_1_1_2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96" name="Google Shape;196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01" name="Google Shape;201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06" name="Google Shape;206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1"/>
          <p:cNvSpPr txBox="1">
            <a:spLocks noGrp="1"/>
          </p:cNvSpPr>
          <p:nvPr>
            <p:ph type="body" idx="1"/>
          </p:nvPr>
        </p:nvSpPr>
        <p:spPr>
          <a:xfrm>
            <a:off x="551850" y="5921400"/>
            <a:ext cx="57168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grpSp>
        <p:nvGrpSpPr>
          <p:cNvPr id="211" name="Google Shape;211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12" name="Google Shape;212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p11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14832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1"/>
          <p:cNvSpPr/>
          <p:nvPr/>
        </p:nvSpPr>
        <p:spPr>
          <a:xfrm>
            <a:off x="547200" y="3194025"/>
            <a:ext cx="2484000" cy="2484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1"/>
          <p:cNvSpPr/>
          <p:nvPr/>
        </p:nvSpPr>
        <p:spPr>
          <a:xfrm>
            <a:off x="6268638" y="3199200"/>
            <a:ext cx="2484000" cy="2484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1"/>
          <p:cNvSpPr/>
          <p:nvPr/>
        </p:nvSpPr>
        <p:spPr>
          <a:xfrm>
            <a:off x="11983225" y="3199200"/>
            <a:ext cx="2484000" cy="2484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1"/>
          <p:cNvSpPr txBox="1">
            <a:spLocks noGrp="1"/>
          </p:cNvSpPr>
          <p:nvPr>
            <p:ph type="body" idx="2"/>
          </p:nvPr>
        </p:nvSpPr>
        <p:spPr>
          <a:xfrm>
            <a:off x="6268650" y="5921400"/>
            <a:ext cx="57168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21" name="Google Shape;221;p11"/>
          <p:cNvSpPr txBox="1">
            <a:spLocks noGrp="1"/>
          </p:cNvSpPr>
          <p:nvPr>
            <p:ph type="body" idx="3"/>
          </p:nvPr>
        </p:nvSpPr>
        <p:spPr>
          <a:xfrm>
            <a:off x="11985450" y="5921400"/>
            <a:ext cx="57507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22" name="Google Shape;222;p11"/>
          <p:cNvSpPr/>
          <p:nvPr/>
        </p:nvSpPr>
        <p:spPr>
          <a:xfrm>
            <a:off x="18773050" y="725400"/>
            <a:ext cx="3521100" cy="44532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Впишите в круг иконку или текстовое </a:t>
            </a:r>
            <a:br>
              <a:rPr lang="ru"/>
            </a:br>
            <a:r>
              <a:rPr lang="ru"/>
              <a:t>значение с размером шрифта 56pt.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223" name="Google Shape;223;p11"/>
          <p:cNvPicPr preferRelativeResize="0"/>
          <p:nvPr/>
        </p:nvPicPr>
        <p:blipFill rotWithShape="1">
          <a:blip r:embed="rId2">
            <a:alphaModFix/>
          </a:blip>
          <a:srcRect l="7544"/>
          <a:stretch/>
        </p:blipFill>
        <p:spPr>
          <a:xfrm>
            <a:off x="18930390" y="1974600"/>
            <a:ext cx="2641925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1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Большая цифра">
  <p:cSld name="CUSTOM_3_1_1_2_2_1_1_1_1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"/>
          <p:cNvSpPr/>
          <p:nvPr/>
        </p:nvSpPr>
        <p:spPr>
          <a:xfrm>
            <a:off x="4000500" y="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2"/>
          <p:cNvSpPr txBox="1">
            <a:spLocks noGrp="1"/>
          </p:cNvSpPr>
          <p:nvPr>
            <p:ph type="subTitle" idx="1"/>
          </p:nvPr>
        </p:nvSpPr>
        <p:spPr>
          <a:xfrm>
            <a:off x="4856925" y="2217600"/>
            <a:ext cx="8574000" cy="297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3000"/>
              <a:buNone/>
              <a:defRPr sz="23000" b="1">
                <a:solidFill>
                  <a:srgbClr val="4BD0A0"/>
                </a:solidFill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8" name="Google Shape;228;p12"/>
          <p:cNvSpPr/>
          <p:nvPr/>
        </p:nvSpPr>
        <p:spPr>
          <a:xfrm>
            <a:off x="-6286500" y="4770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2"/>
          <p:cNvSpPr/>
          <p:nvPr/>
        </p:nvSpPr>
        <p:spPr>
          <a:xfrm>
            <a:off x="14287500" y="4770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2"/>
          <p:cNvSpPr txBox="1">
            <a:spLocks noGrp="1"/>
          </p:cNvSpPr>
          <p:nvPr>
            <p:ph type="title"/>
          </p:nvPr>
        </p:nvSpPr>
        <p:spPr>
          <a:xfrm>
            <a:off x="4856925" y="5435575"/>
            <a:ext cx="8574000" cy="2469900"/>
          </a:xfrm>
          <a:prstGeom prst="rect">
            <a:avLst/>
          </a:prstGeom>
        </p:spPr>
        <p:txBody>
          <a:bodyPr spcFirstLastPara="1" wrap="square" lIns="0" tIns="126000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2"/>
          <p:cNvSpPr txBox="1">
            <a:spLocks noGrp="1"/>
          </p:cNvSpPr>
          <p:nvPr>
            <p:ph type="body" idx="2"/>
          </p:nvPr>
        </p:nvSpPr>
        <p:spPr>
          <a:xfrm>
            <a:off x="551850" y="9396000"/>
            <a:ext cx="7146000" cy="2448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grpSp>
        <p:nvGrpSpPr>
          <p:cNvPr id="232" name="Google Shape;232;p1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33" name="Google Shape;233;p1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CUSTOM_3_1_1_2_1">
    <p:bg>
      <p:bgPr>
        <a:solidFill>
          <a:srgbClr val="4BD0A0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"/>
          <p:cNvSpPr/>
          <p:nvPr/>
        </p:nvSpPr>
        <p:spPr>
          <a:xfrm>
            <a:off x="14272675" y="723900"/>
            <a:ext cx="9563100" cy="9563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3"/>
          <p:cNvSpPr/>
          <p:nvPr/>
        </p:nvSpPr>
        <p:spPr>
          <a:xfrm>
            <a:off x="4702500" y="723900"/>
            <a:ext cx="9563100" cy="9563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701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41" name="Google Shape;241;p1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42" name="Google Shape;242;p1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" name="Google Shape;246;p13"/>
          <p:cNvSpPr/>
          <p:nvPr/>
        </p:nvSpPr>
        <p:spPr>
          <a:xfrm>
            <a:off x="18773050" y="725400"/>
            <a:ext cx="4680000" cy="44658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подзаголовков используйте шрифт размером 30pt. Добавьте пустую строку, для отделения заголовка от подзаголовка.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247" name="Google Shape;24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1750" y="2217591"/>
            <a:ext cx="4364628" cy="276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3"/>
          <p:cNvSpPr/>
          <p:nvPr/>
        </p:nvSpPr>
        <p:spPr>
          <a:xfrm>
            <a:off x="18773050" y="5916625"/>
            <a:ext cx="4680000" cy="2982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Нижний текстовый блок используйте для написания имени, фамилии и должности.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249" name="Google Shape;24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1750" y="7164000"/>
            <a:ext cx="3167966" cy="14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3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1" name="Google Shape;251;p13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">
  <p:cSld name="CUSTOM_3_1_1_2_1_3">
    <p:bg>
      <p:bgPr>
        <a:solidFill>
          <a:srgbClr val="4BD0A0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14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254" name="Google Shape;254;p14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14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4"/>
          <p:cNvSpPr txBox="1">
            <a:spLocks noGrp="1"/>
          </p:cNvSpPr>
          <p:nvPr>
            <p:ph type="subTitle" idx="2"/>
          </p:nvPr>
        </p:nvSpPr>
        <p:spPr>
          <a:xfrm>
            <a:off x="8454216" y="8908925"/>
            <a:ext cx="3547200" cy="732000"/>
          </a:xfrm>
          <a:prstGeom prst="rect">
            <a:avLst/>
          </a:prstGeom>
        </p:spPr>
        <p:txBody>
          <a:bodyPr spcFirstLastPara="1" wrap="square" lIns="144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subTitle" idx="3"/>
          </p:nvPr>
        </p:nvSpPr>
        <p:spPr>
          <a:xfrm>
            <a:off x="12725850" y="8908925"/>
            <a:ext cx="3547200" cy="732000"/>
          </a:xfrm>
          <a:prstGeom prst="rect">
            <a:avLst/>
          </a:prstGeom>
        </p:spPr>
        <p:txBody>
          <a:bodyPr spcFirstLastPara="1" wrap="square" lIns="144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9" name="Google Shape;259;p1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60" name="Google Shape;260;p1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14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946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65" name="Google Shape;265;p14"/>
          <p:cNvGrpSpPr/>
          <p:nvPr/>
        </p:nvGrpSpPr>
        <p:grpSpPr>
          <a:xfrm>
            <a:off x="11989956" y="8898074"/>
            <a:ext cx="741757" cy="741757"/>
            <a:chOff x="1190625" y="193738"/>
            <a:chExt cx="4905800" cy="4905800"/>
          </a:xfrm>
        </p:grpSpPr>
        <p:sp>
          <p:nvSpPr>
            <p:cNvPr id="266" name="Google Shape;266;p14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" name="Google Shape;268;p14"/>
          <p:cNvGrpSpPr/>
          <p:nvPr/>
        </p:nvGrpSpPr>
        <p:grpSpPr>
          <a:xfrm>
            <a:off x="7697851" y="8899998"/>
            <a:ext cx="740589" cy="740589"/>
            <a:chOff x="1190625" y="238125"/>
            <a:chExt cx="5186200" cy="5186200"/>
          </a:xfrm>
        </p:grpSpPr>
        <p:sp>
          <p:nvSpPr>
            <p:cNvPr id="269" name="Google Shape;269;p14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2761650" y="1809150"/>
              <a:ext cx="2137575" cy="2178450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14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272" name="Google Shape;272;p1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 2">
  <p:cSld name="CUSTOM_3_1_1_2_1_3_1">
    <p:bg>
      <p:bgPr>
        <a:solidFill>
          <a:srgbClr val="4BD0A0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15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278" name="Google Shape;278;p15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" name="Google Shape;280;p15"/>
          <p:cNvSpPr txBox="1">
            <a:spLocks noGrp="1"/>
          </p:cNvSpPr>
          <p:nvPr>
            <p:ph type="subTitle" idx="1"/>
          </p:nvPr>
        </p:nvSpPr>
        <p:spPr>
          <a:xfrm>
            <a:off x="1299900" y="5928725"/>
            <a:ext cx="3557100" cy="732000"/>
          </a:xfrm>
          <a:prstGeom prst="rect">
            <a:avLst/>
          </a:prstGeom>
        </p:spPr>
        <p:txBody>
          <a:bodyPr spcFirstLastPara="1" wrap="square" lIns="180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81" name="Google Shape;281;p1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82" name="Google Shape;282;p1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15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4946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87" name="Google Shape;287;p15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288" name="Google Shape;288;p1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" name="Google Shape;292;p15"/>
          <p:cNvGrpSpPr/>
          <p:nvPr/>
        </p:nvGrpSpPr>
        <p:grpSpPr>
          <a:xfrm>
            <a:off x="551795" y="6913222"/>
            <a:ext cx="748625" cy="748625"/>
            <a:chOff x="1190625" y="193738"/>
            <a:chExt cx="4905800" cy="4905800"/>
          </a:xfrm>
        </p:grpSpPr>
        <p:sp>
          <p:nvSpPr>
            <p:cNvPr id="293" name="Google Shape;293;p15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295" name="Google Shape;295;p15"/>
          <p:cNvGrpSpPr/>
          <p:nvPr/>
        </p:nvGrpSpPr>
        <p:grpSpPr>
          <a:xfrm>
            <a:off x="551117" y="5925589"/>
            <a:ext cx="748772" cy="748772"/>
            <a:chOff x="7019517" y="8956750"/>
            <a:chExt cx="684060" cy="684060"/>
          </a:xfrm>
        </p:grpSpPr>
        <p:sp>
          <p:nvSpPr>
            <p:cNvPr id="296" name="Google Shape;296;p15"/>
            <p:cNvSpPr/>
            <p:nvPr/>
          </p:nvSpPr>
          <p:spPr>
            <a:xfrm>
              <a:off x="7019517" y="8956750"/>
              <a:ext cx="684060" cy="68406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7226735" y="9163968"/>
              <a:ext cx="281946" cy="287338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98" name="Google Shape;298;p15"/>
          <p:cNvSpPr txBox="1">
            <a:spLocks noGrp="1"/>
          </p:cNvSpPr>
          <p:nvPr>
            <p:ph type="subTitle" idx="2"/>
          </p:nvPr>
        </p:nvSpPr>
        <p:spPr>
          <a:xfrm>
            <a:off x="1299750" y="6919200"/>
            <a:ext cx="3557100" cy="732000"/>
          </a:xfrm>
          <a:prstGeom prst="rect">
            <a:avLst/>
          </a:prstGeom>
        </p:spPr>
        <p:txBody>
          <a:bodyPr spcFirstLastPara="1" wrap="square" lIns="180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15"/>
          <p:cNvSpPr txBox="1">
            <a:spLocks noGrp="1"/>
          </p:cNvSpPr>
          <p:nvPr>
            <p:ph type="subTitle" idx="3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">
  <p:cSld name="CUSTOM_3_1_1_2_1_2">
    <p:bg>
      <p:bgPr>
        <a:solidFill>
          <a:srgbClr val="4BD0A0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1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02" name="Google Shape;302;p1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" name="Google Shape;306;p16"/>
          <p:cNvSpPr/>
          <p:nvPr/>
        </p:nvSpPr>
        <p:spPr>
          <a:xfrm>
            <a:off x="10346800" y="-6938"/>
            <a:ext cx="7941300" cy="7885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6"/>
          <p:cNvSpPr/>
          <p:nvPr/>
        </p:nvSpPr>
        <p:spPr>
          <a:xfrm>
            <a:off x="8673450" y="6519300"/>
            <a:ext cx="3765600" cy="37662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6"/>
          <p:cNvSpPr txBox="1">
            <a:spLocks noGrp="1"/>
          </p:cNvSpPr>
          <p:nvPr>
            <p:ph type="subTitle" idx="1"/>
          </p:nvPr>
        </p:nvSpPr>
        <p:spPr>
          <a:xfrm>
            <a:off x="9144000" y="7644600"/>
            <a:ext cx="2841600" cy="14994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Proxima Nova Semibold"/>
              <a:buNone/>
              <a:defRPr sz="9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09" name="Google Shape;309;p16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4701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2">
  <p:cSld name="CUSTOM_3_1_1_2_1_2_1">
    <p:bg>
      <p:bgPr>
        <a:solidFill>
          <a:srgbClr val="4BD0A0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7"/>
          <p:cNvSpPr/>
          <p:nvPr/>
        </p:nvSpPr>
        <p:spPr>
          <a:xfrm>
            <a:off x="13360413" y="3981995"/>
            <a:ext cx="5654700" cy="5654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7"/>
          <p:cNvSpPr/>
          <p:nvPr/>
        </p:nvSpPr>
        <p:spPr>
          <a:xfrm>
            <a:off x="7704086" y="3960625"/>
            <a:ext cx="5654700" cy="5654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7704075" y="5436000"/>
            <a:ext cx="5710500" cy="2721600"/>
          </a:xfrm>
          <a:prstGeom prst="rect">
            <a:avLst/>
          </a:prstGeom>
        </p:spPr>
        <p:txBody>
          <a:bodyPr spcFirstLastPara="1" wrap="square" lIns="0" tIns="576000" rIns="91425" bIns="0" anchor="t" anchorCtr="0">
            <a:noAutofit/>
          </a:bodyPr>
          <a:lstStyle>
            <a:lvl1pPr lvl="0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roxima Nova Semibold"/>
              <a:buNone/>
              <a:defRPr sz="96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314" name="Google Shape;314;p1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15" name="Google Shape;315;p1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17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1">
  <p:cSld name="CUSTOM_3_1_1_2_1_2_1_1">
    <p:bg>
      <p:bgPr>
        <a:solidFill>
          <a:srgbClr val="4BD0A0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8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2" name="Google Shape;322;p18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8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8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5" name="Google Shape;325;p18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26" name="Google Shape;326;p1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" name="Google Shape;330;p18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2">
  <p:cSld name="CUSTOM_3_1_1_2_1_2_1_1_1">
    <p:bg>
      <p:bgPr>
        <a:solidFill>
          <a:srgbClr val="4BD0A0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9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9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9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36" name="Google Shape;336;p1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37" name="Google Shape;337;p1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19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3">
  <p:cSld name="CUSTOM_3_1_1_2_1_2_1_1_1_1">
    <p:bg>
      <p:bgPr>
        <a:solidFill>
          <a:srgbClr val="4BD0A0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0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0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0"/>
          <p:cNvSpPr/>
          <p:nvPr/>
        </p:nvSpPr>
        <p:spPr>
          <a:xfrm>
            <a:off x="9143693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7" name="Google Shape;347;p2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48" name="Google Shape;348;p2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33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1">
  <p:cSld name="CUSTOM_3_1_1_2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7" name="Google Shape;17;p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4">
  <p:cSld name="CUSTOM_3_1_1_2_1_2_1_1_1_1_1">
    <p:bg>
      <p:bgPr>
        <a:solidFill>
          <a:srgbClr val="4BD0A0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1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1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1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1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58" name="Google Shape;358;p2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59" name="Google Shape;359;p2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21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с изображением">
  <p:cSld name="CUSTOM_3_1_1_2_1_1">
    <p:bg>
      <p:bgPr>
        <a:solidFill>
          <a:srgbClr val="4BD0A0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2"/>
          <p:cNvSpPr/>
          <p:nvPr/>
        </p:nvSpPr>
        <p:spPr>
          <a:xfrm>
            <a:off x="9144000" y="496800"/>
            <a:ext cx="8413500" cy="841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2"/>
          <p:cNvSpPr/>
          <p:nvPr/>
        </p:nvSpPr>
        <p:spPr>
          <a:xfrm>
            <a:off x="9602760" y="1260000"/>
            <a:ext cx="8365800" cy="83655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2"/>
          <p:cNvSpPr txBox="1"/>
          <p:nvPr/>
        </p:nvSpPr>
        <p:spPr>
          <a:xfrm>
            <a:off x="10812150" y="5060725"/>
            <a:ext cx="54609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пунктирный радиус)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68" name="Google Shape;368;p2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69" name="Google Shape;369;p2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22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0004400" cy="4701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2"/>
          <p:cNvSpPr/>
          <p:nvPr/>
        </p:nvSpPr>
        <p:spPr>
          <a:xfrm>
            <a:off x="18773050" y="733450"/>
            <a:ext cx="4575600" cy="69273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375" name="Google Shape;37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76" y="5191200"/>
            <a:ext cx="4104925" cy="2302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2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8" name="Google Shape;378;p22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1 Зелёный">
  <p:cSld name="CUSTOM_3_1_1_2_1_1_1">
    <p:bg>
      <p:bgPr>
        <a:solidFill>
          <a:srgbClr val="4BD0A0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2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81" name="Google Shape;381;p2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Вертикальный список">
  <p:cSld name="CUSTOM_3_1_1_2_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3" name="Google Shape;23;p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551850" y="2217600"/>
            <a:ext cx="12862800" cy="7178400"/>
          </a:xfrm>
          <a:prstGeom prst="rect">
            <a:avLst/>
          </a:prstGeom>
          <a:noFill/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88100" cy="148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0" name="Google Shape;30;p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Слайд с картинкой">
  <p:cSld name="CUSTOM_3_1_1_2_2_2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9175531" y="2983531"/>
            <a:ext cx="8521200" cy="5144400"/>
          </a:xfrm>
          <a:prstGeom prst="roundRect">
            <a:avLst>
              <a:gd name="adj" fmla="val 6404"/>
            </a:avLst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7" name="Google Shape;37;p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88100" cy="14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grpSp>
        <p:nvGrpSpPr>
          <p:cNvPr id="42" name="Google Shape;42;p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3" name="Google Shape;43;p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5"/>
          <p:cNvSpPr txBox="1"/>
          <p:nvPr/>
        </p:nvSpPr>
        <p:spPr>
          <a:xfrm>
            <a:off x="10556650" y="5189400"/>
            <a:ext cx="5716500" cy="1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пунктирную рамку)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1"/>
          </p:nvPr>
        </p:nvSpPr>
        <p:spPr>
          <a:xfrm>
            <a:off x="551850" y="9396000"/>
            <a:ext cx="7146000" cy="2448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18773050" y="733450"/>
            <a:ext cx="4575600" cy="841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изображение на слайд, затем </a:t>
            </a:r>
            <a:br>
              <a:rPr lang="ru"/>
            </a:br>
            <a:r>
              <a:rPr lang="ru"/>
              <a:t>с помощью инструмента </a:t>
            </a:r>
            <a:r>
              <a:rPr lang="ru" b="1"/>
              <a:t>Обрезка</a:t>
            </a:r>
            <a:r>
              <a:rPr lang="ru"/>
              <a:t> выберете </a:t>
            </a:r>
            <a:br>
              <a:rPr lang="ru"/>
            </a:br>
            <a:r>
              <a:rPr lang="ru"/>
              <a:t>обрезку с помощью прямоугольника </a:t>
            </a:r>
            <a:br>
              <a:rPr lang="ru"/>
            </a:br>
            <a:r>
              <a:rPr lang="ru"/>
              <a:t>с закруглёнными углами.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Добавьте чёрную обводку в 8 пикселей. Поместите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/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</a:t>
            </a:r>
            <a:br>
              <a:rPr lang="ru"/>
            </a:br>
            <a:r>
              <a:rPr lang="ru"/>
              <a:t>и выровняйте иллюстрацию по заданным направляющим. Изображение должно </a:t>
            </a:r>
            <a:br>
              <a:rPr lang="ru"/>
            </a:br>
            <a:r>
              <a:rPr lang="ru"/>
              <a:t>перекрывать собой пунктирную линию.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50" name="Google Shape;5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75" y="1929188"/>
            <a:ext cx="4104925" cy="160213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5"/>
          <p:cNvSpPr txBox="1">
            <a:spLocks noGrp="1"/>
          </p:cNvSpPr>
          <p:nvPr>
            <p:ph type="body" idx="2"/>
          </p:nvPr>
        </p:nvSpPr>
        <p:spPr>
          <a:xfrm>
            <a:off x="551850" y="2217600"/>
            <a:ext cx="7146000" cy="7178400"/>
          </a:xfrm>
          <a:prstGeom prst="rect">
            <a:avLst/>
          </a:prstGeom>
          <a:noFill/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9pPr>
          </a:lstStyle>
          <a:p>
            <a:endParaRPr/>
          </a:p>
        </p:txBody>
      </p:sp>
      <p:pic>
        <p:nvPicPr>
          <p:cNvPr id="52" name="Google Shape;5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5" y="5583854"/>
            <a:ext cx="4104924" cy="32699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5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 с фотографией">
  <p:cSld name="CUSTOM_3_1_1_2_2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/>
          <p:nvPr/>
        </p:nvSpPr>
        <p:spPr>
          <a:xfrm>
            <a:off x="1092595" y="2249131"/>
            <a:ext cx="6120000" cy="61200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56;p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7" name="Google Shape;57;p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61;p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2" name="Google Shape;62;p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6"/>
          <p:cNvSpPr/>
          <p:nvPr/>
        </p:nvSpPr>
        <p:spPr>
          <a:xfrm>
            <a:off x="7706731" y="2717600"/>
            <a:ext cx="686874" cy="479366"/>
          </a:xfrm>
          <a:custGeom>
            <a:avLst/>
            <a:gdLst/>
            <a:ahLst/>
            <a:cxnLst/>
            <a:rect l="l" t="t" r="r" b="b"/>
            <a:pathLst>
              <a:path w="273928" h="191173" extrusionOk="0">
                <a:moveTo>
                  <a:pt x="79295" y="0"/>
                </a:moveTo>
                <a:lnTo>
                  <a:pt x="0" y="105246"/>
                </a:lnTo>
                <a:lnTo>
                  <a:pt x="0" y="191172"/>
                </a:lnTo>
                <a:lnTo>
                  <a:pt x="93712" y="191172"/>
                </a:lnTo>
                <a:lnTo>
                  <a:pt x="93712" y="105246"/>
                </a:lnTo>
                <a:lnTo>
                  <a:pt x="122547" y="0"/>
                </a:lnTo>
                <a:close/>
                <a:moveTo>
                  <a:pt x="230676" y="0"/>
                </a:moveTo>
                <a:lnTo>
                  <a:pt x="151381" y="105246"/>
                </a:lnTo>
                <a:lnTo>
                  <a:pt x="151381" y="191172"/>
                </a:lnTo>
                <a:lnTo>
                  <a:pt x="245093" y="191172"/>
                </a:lnTo>
                <a:lnTo>
                  <a:pt x="245093" y="105246"/>
                </a:lnTo>
                <a:lnTo>
                  <a:pt x="273928" y="0"/>
                </a:lnTo>
                <a:close/>
              </a:path>
            </a:pathLst>
          </a:custGeom>
          <a:solidFill>
            <a:srgbClr val="4BD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 txBox="1"/>
          <p:nvPr/>
        </p:nvSpPr>
        <p:spPr>
          <a:xfrm>
            <a:off x="1497266" y="4946400"/>
            <a:ext cx="53196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Google Shape;68;p6"/>
          <p:cNvSpPr txBox="1">
            <a:spLocks noGrp="1"/>
          </p:cNvSpPr>
          <p:nvPr>
            <p:ph type="subTitle" idx="1"/>
          </p:nvPr>
        </p:nvSpPr>
        <p:spPr>
          <a:xfrm>
            <a:off x="7706725" y="6667200"/>
            <a:ext cx="7137000" cy="2232000"/>
          </a:xfrm>
          <a:prstGeom prst="rect">
            <a:avLst/>
          </a:prstGeom>
        </p:spPr>
        <p:txBody>
          <a:bodyPr spcFirstLastPara="1" wrap="square" lIns="0" tIns="198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7706725" y="3452400"/>
            <a:ext cx="8574900" cy="2970000"/>
          </a:xfrm>
          <a:prstGeom prst="rect">
            <a:avLst/>
          </a:prstGeom>
        </p:spPr>
        <p:txBody>
          <a:bodyPr spcFirstLastPara="1" wrap="square" lIns="0" tIns="126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71" name="Google Shape;7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4" y="5338200"/>
            <a:ext cx="3821427" cy="38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">
  <p:cSld name="CUSTOM_3_1_1_2_2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76" name="Google Shape;76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80;p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81" name="Google Shape;81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4456800"/>
          </a:xfrm>
          <a:prstGeom prst="rect">
            <a:avLst/>
          </a:prstGeom>
        </p:spPr>
        <p:txBody>
          <a:bodyPr spcFirstLastPara="1" wrap="square" lIns="0" tIns="3600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9600"/>
              <a:buNone/>
              <a:defRPr sz="9600" b="1">
                <a:solidFill>
                  <a:srgbClr val="4BD0A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86" name="Google Shape;86;p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87" name="Google Shape;87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7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">
  <p:cSld name="CUSTOM_3_1_1_2_2_1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/>
          <p:nvPr/>
        </p:nvSpPr>
        <p:spPr>
          <a:xfrm>
            <a:off x="583390" y="1484566"/>
            <a:ext cx="5666400" cy="56664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8"/>
          <p:cNvSpPr txBox="1"/>
          <p:nvPr/>
        </p:nvSpPr>
        <p:spPr>
          <a:xfrm>
            <a:off x="735949" y="4075575"/>
            <a:ext cx="53487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" name="Google Shape;95;p8"/>
          <p:cNvSpPr txBox="1">
            <a:spLocks noGrp="1"/>
          </p:cNvSpPr>
          <p:nvPr>
            <p:ph type="subTitle" idx="1"/>
          </p:nvPr>
        </p:nvSpPr>
        <p:spPr>
          <a:xfrm>
            <a:off x="7697850" y="3691325"/>
            <a:ext cx="8575200" cy="101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8"/>
          <p:cNvSpPr txBox="1">
            <a:spLocks noGrp="1"/>
          </p:cNvSpPr>
          <p:nvPr>
            <p:ph type="title"/>
          </p:nvPr>
        </p:nvSpPr>
        <p:spPr>
          <a:xfrm>
            <a:off x="7702550" y="2210675"/>
            <a:ext cx="8570400" cy="14865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7" name="Google Shape;97;p8"/>
          <p:cNvSpPr txBox="1"/>
          <p:nvPr/>
        </p:nvSpPr>
        <p:spPr>
          <a:xfrm>
            <a:off x="7702550" y="4946834"/>
            <a:ext cx="71328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latin typeface="Proxima Nova"/>
                <a:ea typeface="Proxima Nova"/>
                <a:cs typeface="Proxima Nova"/>
                <a:sym typeface="Proxima Nova"/>
              </a:rPr>
              <a:t>Аккаунты в соц.сетях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8" name="Google Shape;98;p8"/>
          <p:cNvGrpSpPr/>
          <p:nvPr/>
        </p:nvGrpSpPr>
        <p:grpSpPr>
          <a:xfrm>
            <a:off x="7702559" y="5935323"/>
            <a:ext cx="484202" cy="484202"/>
            <a:chOff x="1190625" y="238125"/>
            <a:chExt cx="4905800" cy="4905800"/>
          </a:xfrm>
        </p:grpSpPr>
        <p:sp>
          <p:nvSpPr>
            <p:cNvPr id="99" name="Google Shape;99;p8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01;p8"/>
          <p:cNvGrpSpPr/>
          <p:nvPr/>
        </p:nvGrpSpPr>
        <p:grpSpPr>
          <a:xfrm>
            <a:off x="7697508" y="6668934"/>
            <a:ext cx="503580" cy="503580"/>
            <a:chOff x="1190625" y="238125"/>
            <a:chExt cx="5186200" cy="5186200"/>
          </a:xfrm>
        </p:grpSpPr>
        <p:sp>
          <p:nvSpPr>
            <p:cNvPr id="102" name="Google Shape;102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8"/>
          <p:cNvGrpSpPr/>
          <p:nvPr/>
        </p:nvGrpSpPr>
        <p:grpSpPr>
          <a:xfrm>
            <a:off x="7697704" y="7415521"/>
            <a:ext cx="493726" cy="493726"/>
            <a:chOff x="1190625" y="238125"/>
            <a:chExt cx="5186200" cy="5186200"/>
          </a:xfrm>
        </p:grpSpPr>
        <p:sp>
          <p:nvSpPr>
            <p:cNvPr id="105" name="Google Shape;105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8"/>
          <p:cNvGrpSpPr/>
          <p:nvPr/>
        </p:nvGrpSpPr>
        <p:grpSpPr>
          <a:xfrm>
            <a:off x="7697744" y="8157032"/>
            <a:ext cx="498394" cy="498394"/>
            <a:chOff x="1190625" y="238125"/>
            <a:chExt cx="5186200" cy="5186200"/>
          </a:xfrm>
        </p:grpSpPr>
        <p:sp>
          <p:nvSpPr>
            <p:cNvPr id="108" name="Google Shape;108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10;p8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11" name="Google Shape;111;p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8"/>
          <p:cNvSpPr txBox="1">
            <a:spLocks noGrp="1"/>
          </p:cNvSpPr>
          <p:nvPr>
            <p:ph type="subTitle" idx="2"/>
          </p:nvPr>
        </p:nvSpPr>
        <p:spPr>
          <a:xfrm>
            <a:off x="8393025" y="6666034"/>
            <a:ext cx="5021700" cy="5049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8"/>
          <p:cNvSpPr txBox="1">
            <a:spLocks noGrp="1"/>
          </p:cNvSpPr>
          <p:nvPr>
            <p:ph type="subTitle" idx="3"/>
          </p:nvPr>
        </p:nvSpPr>
        <p:spPr>
          <a:xfrm>
            <a:off x="8393025" y="5932609"/>
            <a:ext cx="5021700" cy="4905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8"/>
          <p:cNvSpPr txBox="1">
            <a:spLocks noGrp="1"/>
          </p:cNvSpPr>
          <p:nvPr>
            <p:ph type="subTitle" idx="4"/>
          </p:nvPr>
        </p:nvSpPr>
        <p:spPr>
          <a:xfrm>
            <a:off x="8393025" y="7408997"/>
            <a:ext cx="5021700" cy="5049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8"/>
          <p:cNvSpPr txBox="1">
            <a:spLocks noGrp="1"/>
          </p:cNvSpPr>
          <p:nvPr>
            <p:ph type="subTitle" idx="5"/>
          </p:nvPr>
        </p:nvSpPr>
        <p:spPr>
          <a:xfrm>
            <a:off x="8393025" y="8156697"/>
            <a:ext cx="5021700" cy="5049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120" name="Google Shape;12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4" y="5338200"/>
            <a:ext cx="3821427" cy="38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8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 2">
  <p:cSld name="CUSTOM_3_1_1_2_2_1_1_1_2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"/>
          <p:cNvSpPr/>
          <p:nvPr/>
        </p:nvSpPr>
        <p:spPr>
          <a:xfrm>
            <a:off x="571531" y="513931"/>
            <a:ext cx="4269600" cy="42696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9"/>
          <p:cNvSpPr txBox="1"/>
          <p:nvPr/>
        </p:nvSpPr>
        <p:spPr>
          <a:xfrm>
            <a:off x="804050" y="2221950"/>
            <a:ext cx="38151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980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9"/>
          <p:cNvSpPr txBox="1">
            <a:spLocks noGrp="1"/>
          </p:cNvSpPr>
          <p:nvPr>
            <p:ph type="subTitle" idx="1"/>
          </p:nvPr>
        </p:nvSpPr>
        <p:spPr>
          <a:xfrm>
            <a:off x="6269100" y="2949150"/>
            <a:ext cx="10003800" cy="1493100"/>
          </a:xfrm>
          <a:prstGeom prst="rect">
            <a:avLst/>
          </a:prstGeom>
        </p:spPr>
        <p:txBody>
          <a:bodyPr spcFirstLastPara="1" wrap="square" lIns="0" tIns="216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9"/>
          <p:cNvSpPr txBox="1">
            <a:spLocks noGrp="1"/>
          </p:cNvSpPr>
          <p:nvPr>
            <p:ph type="title"/>
          </p:nvPr>
        </p:nvSpPr>
        <p:spPr>
          <a:xfrm>
            <a:off x="6268650" y="980400"/>
            <a:ext cx="10003800" cy="1983600"/>
          </a:xfrm>
          <a:prstGeom prst="rect">
            <a:avLst/>
          </a:prstGeom>
        </p:spPr>
        <p:txBody>
          <a:bodyPr spcFirstLastPara="1" wrap="square" lIns="0" tIns="72000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8" name="Google Shape;128;p9"/>
          <p:cNvSpPr txBox="1">
            <a:spLocks noGrp="1"/>
          </p:cNvSpPr>
          <p:nvPr>
            <p:ph type="subTitle" idx="2"/>
          </p:nvPr>
        </p:nvSpPr>
        <p:spPr>
          <a:xfrm>
            <a:off x="6268650" y="5436000"/>
            <a:ext cx="5706000" cy="2721600"/>
          </a:xfrm>
          <a:prstGeom prst="rect">
            <a:avLst/>
          </a:prstGeom>
        </p:spPr>
        <p:txBody>
          <a:bodyPr spcFirstLastPara="1" wrap="square" lIns="0" tIns="180000" rIns="36000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9" name="Google Shape;129;p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30" name="Google Shape;130;p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34;p9"/>
          <p:cNvSpPr txBox="1">
            <a:spLocks noGrp="1"/>
          </p:cNvSpPr>
          <p:nvPr>
            <p:ph type="subTitle" idx="3"/>
          </p:nvPr>
        </p:nvSpPr>
        <p:spPr>
          <a:xfrm>
            <a:off x="6963825" y="8404925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9"/>
          <p:cNvSpPr txBox="1"/>
          <p:nvPr/>
        </p:nvSpPr>
        <p:spPr>
          <a:xfrm>
            <a:off x="551850" y="5472000"/>
            <a:ext cx="28584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О спикере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" name="Google Shape;136;p9"/>
          <p:cNvSpPr txBox="1"/>
          <p:nvPr/>
        </p:nvSpPr>
        <p:spPr>
          <a:xfrm>
            <a:off x="551700" y="8401050"/>
            <a:ext cx="2858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Аккаунты в соц.сетях: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37" name="Google Shape;137;p9"/>
          <p:cNvGrpSpPr/>
          <p:nvPr/>
        </p:nvGrpSpPr>
        <p:grpSpPr>
          <a:xfrm>
            <a:off x="6269102" y="8402679"/>
            <a:ext cx="496952" cy="499901"/>
            <a:chOff x="1190625" y="238125"/>
            <a:chExt cx="4905800" cy="4905800"/>
          </a:xfrm>
        </p:grpSpPr>
        <p:sp>
          <p:nvSpPr>
            <p:cNvPr id="138" name="Google Shape;138;p9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9"/>
          <p:cNvGrpSpPr/>
          <p:nvPr/>
        </p:nvGrpSpPr>
        <p:grpSpPr>
          <a:xfrm>
            <a:off x="6268825" y="9144186"/>
            <a:ext cx="497516" cy="500468"/>
            <a:chOff x="1190625" y="238125"/>
            <a:chExt cx="5186200" cy="5186200"/>
          </a:xfrm>
        </p:grpSpPr>
        <p:sp>
          <p:nvSpPr>
            <p:cNvPr id="141" name="Google Shape;141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143;p9"/>
          <p:cNvGrpSpPr/>
          <p:nvPr/>
        </p:nvGrpSpPr>
        <p:grpSpPr>
          <a:xfrm>
            <a:off x="11974538" y="8402463"/>
            <a:ext cx="498567" cy="500468"/>
            <a:chOff x="1190625" y="238125"/>
            <a:chExt cx="5186200" cy="5186200"/>
          </a:xfrm>
        </p:grpSpPr>
        <p:sp>
          <p:nvSpPr>
            <p:cNvPr id="144" name="Google Shape;144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9"/>
          <p:cNvGrpSpPr/>
          <p:nvPr/>
        </p:nvGrpSpPr>
        <p:grpSpPr>
          <a:xfrm>
            <a:off x="11974538" y="9144254"/>
            <a:ext cx="498567" cy="500468"/>
            <a:chOff x="1190625" y="238125"/>
            <a:chExt cx="5186200" cy="5186200"/>
          </a:xfrm>
        </p:grpSpPr>
        <p:sp>
          <p:nvSpPr>
            <p:cNvPr id="147" name="Google Shape;147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9"/>
          <p:cNvSpPr txBox="1">
            <a:spLocks noGrp="1"/>
          </p:cNvSpPr>
          <p:nvPr>
            <p:ph type="subTitle" idx="4"/>
          </p:nvPr>
        </p:nvSpPr>
        <p:spPr>
          <a:xfrm>
            <a:off x="6963825" y="9144513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9"/>
          <p:cNvSpPr txBox="1">
            <a:spLocks noGrp="1"/>
          </p:cNvSpPr>
          <p:nvPr>
            <p:ph type="subTitle" idx="5"/>
          </p:nvPr>
        </p:nvSpPr>
        <p:spPr>
          <a:xfrm>
            <a:off x="12695913" y="9144513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9"/>
          <p:cNvSpPr txBox="1">
            <a:spLocks noGrp="1"/>
          </p:cNvSpPr>
          <p:nvPr>
            <p:ph type="subTitle" idx="6"/>
          </p:nvPr>
        </p:nvSpPr>
        <p:spPr>
          <a:xfrm>
            <a:off x="12695925" y="8416975"/>
            <a:ext cx="4434600" cy="4821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9"/>
          <p:cNvSpPr txBox="1">
            <a:spLocks noGrp="1"/>
          </p:cNvSpPr>
          <p:nvPr>
            <p:ph type="subTitle" idx="7"/>
          </p:nvPr>
        </p:nvSpPr>
        <p:spPr>
          <a:xfrm>
            <a:off x="11985450" y="5436000"/>
            <a:ext cx="5750700" cy="2721600"/>
          </a:xfrm>
          <a:prstGeom prst="rect">
            <a:avLst/>
          </a:prstGeom>
        </p:spPr>
        <p:txBody>
          <a:bodyPr spcFirstLastPara="1" wrap="square" lIns="0" tIns="180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9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154" name="Google Shape;15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5" y="5436000"/>
            <a:ext cx="3420775" cy="378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9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Шесть элементов">
  <p:cSld name="CUSTOM_3_1_1_2_2_1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59" name="Google Shape;159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64" name="Google Shape;164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" name="Google Shape;168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69" name="Google Shape;169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0"/>
          <p:cNvSpPr txBox="1">
            <a:spLocks noGrp="1"/>
          </p:cNvSpPr>
          <p:nvPr>
            <p:ph type="body" idx="1"/>
          </p:nvPr>
        </p:nvSpPr>
        <p:spPr>
          <a:xfrm>
            <a:off x="541200" y="3452400"/>
            <a:ext cx="43158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74" name="Google Shape;174;p10"/>
          <p:cNvSpPr/>
          <p:nvPr/>
        </p:nvSpPr>
        <p:spPr>
          <a:xfrm>
            <a:off x="550725" y="2209800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0"/>
          <p:cNvSpPr/>
          <p:nvPr/>
        </p:nvSpPr>
        <p:spPr>
          <a:xfrm>
            <a:off x="6267725" y="2213250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0"/>
          <p:cNvSpPr/>
          <p:nvPr/>
        </p:nvSpPr>
        <p:spPr>
          <a:xfrm>
            <a:off x="11986625" y="2213250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0"/>
          <p:cNvSpPr/>
          <p:nvPr/>
        </p:nvSpPr>
        <p:spPr>
          <a:xfrm>
            <a:off x="550725" y="5663763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0"/>
          <p:cNvSpPr/>
          <p:nvPr/>
        </p:nvSpPr>
        <p:spPr>
          <a:xfrm>
            <a:off x="6267725" y="5663763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"/>
          <p:cNvSpPr/>
          <p:nvPr/>
        </p:nvSpPr>
        <p:spPr>
          <a:xfrm>
            <a:off x="11986625" y="5663763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0"/>
          <p:cNvSpPr txBox="1">
            <a:spLocks noGrp="1"/>
          </p:cNvSpPr>
          <p:nvPr>
            <p:ph type="body" idx="2"/>
          </p:nvPr>
        </p:nvSpPr>
        <p:spPr>
          <a:xfrm>
            <a:off x="551850" y="6912000"/>
            <a:ext cx="43158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1" name="Google Shape;181;p10"/>
          <p:cNvSpPr txBox="1">
            <a:spLocks noGrp="1"/>
          </p:cNvSpPr>
          <p:nvPr>
            <p:ph type="body" idx="3"/>
          </p:nvPr>
        </p:nvSpPr>
        <p:spPr>
          <a:xfrm>
            <a:off x="6268650" y="3452400"/>
            <a:ext cx="45456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2" name="Google Shape;182;p10"/>
          <p:cNvSpPr txBox="1">
            <a:spLocks noGrp="1"/>
          </p:cNvSpPr>
          <p:nvPr>
            <p:ph type="body" idx="4"/>
          </p:nvPr>
        </p:nvSpPr>
        <p:spPr>
          <a:xfrm>
            <a:off x="6268625" y="6912000"/>
            <a:ext cx="42876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3" name="Google Shape;183;p10"/>
          <p:cNvSpPr txBox="1">
            <a:spLocks noGrp="1"/>
          </p:cNvSpPr>
          <p:nvPr>
            <p:ph type="body" idx="5"/>
          </p:nvPr>
        </p:nvSpPr>
        <p:spPr>
          <a:xfrm>
            <a:off x="11978000" y="3440550"/>
            <a:ext cx="43158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4" name="Google Shape;184;p10"/>
          <p:cNvSpPr txBox="1">
            <a:spLocks noGrp="1"/>
          </p:cNvSpPr>
          <p:nvPr>
            <p:ph type="body" idx="6"/>
          </p:nvPr>
        </p:nvSpPr>
        <p:spPr>
          <a:xfrm>
            <a:off x="11978000" y="6912000"/>
            <a:ext cx="43158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grpSp>
        <p:nvGrpSpPr>
          <p:cNvPr id="185" name="Google Shape;185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86" name="Google Shape;186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" name="Google Shape;190;p10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14832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0"/>
          <p:cNvSpPr/>
          <p:nvPr/>
        </p:nvSpPr>
        <p:spPr>
          <a:xfrm>
            <a:off x="18773050" y="733450"/>
            <a:ext cx="3521100" cy="42129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Впишите в круг иконку или текстовое </a:t>
            </a:r>
            <a:br>
              <a:rPr lang="ru"/>
            </a:br>
            <a:r>
              <a:rPr lang="ru"/>
              <a:t>значение с размером шрифта 30pt.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192" name="Google Shape;19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871427" y="2097078"/>
            <a:ext cx="2757157" cy="2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0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Char char="●"/>
              <a:defRPr sz="36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g.ru/blog/mnogoznachnaya-klassifikaciya-s-pomoshchyu-keras/#Mode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abr.com/ru/post/267041/" TargetMode="External"/><Relationship Id="rId5" Type="http://schemas.openxmlformats.org/officeDocument/2006/relationships/hyperlink" Target="https://albumentations.ai/" TargetMode="External"/><Relationship Id="rId4" Type="http://schemas.openxmlformats.org/officeDocument/2006/relationships/hyperlink" Target="https://vc.ru/ml/138697-kak-ya-nashel-krasivuyu-kvartiru-s-horoshim-remontom-s-pomoshchyu-sobstvennoy-neyroseti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4"/>
          <p:cNvSpPr/>
          <p:nvPr/>
        </p:nvSpPr>
        <p:spPr>
          <a:xfrm>
            <a:off x="4854900" y="723900"/>
            <a:ext cx="9563100" cy="9563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4"/>
          <p:cNvSpPr txBox="1"/>
          <p:nvPr/>
        </p:nvSpPr>
        <p:spPr>
          <a:xfrm>
            <a:off x="551850" y="489600"/>
            <a:ext cx="13281900" cy="49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Оценка ремонта  квартиры по фотографии 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с помощью нейросети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Дипломная работа</a:t>
            </a: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2" name="Google Shape;392;p24"/>
          <p:cNvSpPr txBox="1"/>
          <p:nvPr/>
        </p:nvSpPr>
        <p:spPr>
          <a:xfrm>
            <a:off x="551850" y="7905600"/>
            <a:ext cx="5716800" cy="17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latin typeface="Proxima Nova"/>
                <a:ea typeface="Proxima Nova"/>
                <a:cs typeface="Proxima Nova"/>
                <a:sym typeface="Proxima Nova"/>
              </a:rPr>
              <a:t>Эдуард Муравьев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студент DS-23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93" name="Google Shape;393;p2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94" name="Google Shape;394;p2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1224" y="723900"/>
            <a:ext cx="3896776" cy="95471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2"/>
          <p:cNvSpPr txBox="1"/>
          <p:nvPr/>
        </p:nvSpPr>
        <p:spPr>
          <a:xfrm>
            <a:off x="1271850" y="538500"/>
            <a:ext cx="16094400" cy="9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500" b="1">
                <a:latin typeface="Proxima Nova"/>
                <a:ea typeface="Proxima Nova"/>
                <a:cs typeface="Proxima Nova"/>
                <a:sym typeface="Proxima Nova"/>
              </a:rPr>
              <a:t>Финальная модель</a:t>
            </a:r>
            <a:endParaRPr sz="55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8" name="Google Shape;478;p32"/>
          <p:cNvSpPr txBox="1"/>
          <p:nvPr/>
        </p:nvSpPr>
        <p:spPr>
          <a:xfrm>
            <a:off x="753550" y="6639300"/>
            <a:ext cx="13534200" cy="3201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r>
              <a:rPr lang="ru" sz="28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versampling </a:t>
            </a:r>
            <a:r>
              <a:rPr lang="en-US" sz="28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r>
              <a:rPr lang="ru" sz="28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добавлени</a:t>
            </a:r>
            <a:r>
              <a:rPr lang="ru-RU" sz="28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ем </a:t>
            </a:r>
            <a:r>
              <a:rPr lang="ru" sz="28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аугментаций </a:t>
            </a:r>
            <a:r>
              <a:rPr lang="ru" sz="2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изображений:</a:t>
            </a:r>
            <a:endParaRPr sz="28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4064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oxima Nova"/>
              <a:buChar char="●"/>
            </a:pPr>
            <a:r>
              <a:rPr lang="ru" sz="2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Зеркальное отражение</a:t>
            </a:r>
            <a:endParaRPr sz="28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4064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oxima Nova"/>
              <a:buChar char="●"/>
            </a:pPr>
            <a:r>
              <a:rPr lang="ru" sz="2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Случайный фрагмент картинки 300х300</a:t>
            </a:r>
            <a:endParaRPr sz="28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4064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roxima Nova"/>
              <a:buChar char="●"/>
            </a:pPr>
            <a:r>
              <a:rPr lang="ru" sz="2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Яркость</a:t>
            </a:r>
            <a:endParaRPr sz="28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 algn="just"/>
            <a:r>
              <a:rPr lang="ru" sz="2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Количество картинок в каждом </a:t>
            </a:r>
            <a:r>
              <a:rPr lang="ru" sz="28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классе выросло до</a:t>
            </a:r>
            <a:r>
              <a:rPr lang="ru" sz="28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" sz="2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10 </a:t>
            </a:r>
            <a:r>
              <a:rPr lang="ru" sz="28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000.</a:t>
            </a:r>
            <a:endParaRPr sz="1200" dirty="0"/>
          </a:p>
        </p:txBody>
      </p:sp>
      <p:sp>
        <p:nvSpPr>
          <p:cNvPr id="479" name="Google Shape;479;p32"/>
          <p:cNvSpPr/>
          <p:nvPr/>
        </p:nvSpPr>
        <p:spPr>
          <a:xfrm>
            <a:off x="753550" y="2168463"/>
            <a:ext cx="486000" cy="48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b="1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/>
          </a:p>
        </p:txBody>
      </p:sp>
      <p:sp>
        <p:nvSpPr>
          <p:cNvPr id="480" name="Google Shape;480;p32"/>
          <p:cNvSpPr txBox="1"/>
          <p:nvPr/>
        </p:nvSpPr>
        <p:spPr>
          <a:xfrm>
            <a:off x="1416400" y="2092275"/>
            <a:ext cx="8979000" cy="41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Все слои модели EfficientNetB0 (без тренировки)</a:t>
            </a:r>
            <a:endParaRPr sz="2600">
              <a:solidFill>
                <a:schemeClr val="dk1"/>
              </a:solidFill>
              <a:highlight>
                <a:srgbClr val="FFFFFE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x = tf.keras.layers.GlobalAveragePooling2D()(x)</a:t>
            </a:r>
            <a:endParaRPr sz="2600">
              <a:solidFill>
                <a:schemeClr val="dk1"/>
              </a:solidFill>
              <a:highlight>
                <a:srgbClr val="FFFFFE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x = tf.keras.layers.Dense(</a:t>
            </a:r>
            <a:r>
              <a:rPr lang="ru" sz="2600">
                <a:solidFill>
                  <a:srgbClr val="09885A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512</a:t>
            </a:r>
            <a:r>
              <a:rPr lang="ru" sz="2600">
                <a:solidFill>
                  <a:schemeClr val="dk1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, activation=</a:t>
            </a:r>
            <a:r>
              <a:rPr lang="ru" sz="2600">
                <a:solidFill>
                  <a:srgbClr val="A31515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'relu'</a:t>
            </a:r>
            <a:r>
              <a:rPr lang="ru" sz="2600">
                <a:solidFill>
                  <a:schemeClr val="dk1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)(x)</a:t>
            </a:r>
            <a:endParaRPr sz="2600">
              <a:solidFill>
                <a:schemeClr val="dk1"/>
              </a:solidFill>
              <a:highlight>
                <a:srgbClr val="FFFFFE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x = tf.keras.layers.BatchNormalization()(x)</a:t>
            </a:r>
            <a:endParaRPr sz="2600">
              <a:solidFill>
                <a:schemeClr val="dk1"/>
              </a:solidFill>
              <a:highlight>
                <a:srgbClr val="FFFFFE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x = tf.keras.layers.Activation(</a:t>
            </a:r>
            <a:r>
              <a:rPr lang="ru" sz="2600">
                <a:solidFill>
                  <a:srgbClr val="A31515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'relu'</a:t>
            </a:r>
            <a:r>
              <a:rPr lang="ru" sz="2600">
                <a:solidFill>
                  <a:schemeClr val="dk1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)(x)</a:t>
            </a:r>
            <a:endParaRPr sz="2600">
              <a:solidFill>
                <a:schemeClr val="dk1"/>
              </a:solidFill>
              <a:highlight>
                <a:srgbClr val="FFFFFE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x = tf.keras.layers.Dropout(</a:t>
            </a:r>
            <a:r>
              <a:rPr lang="ru" sz="2600">
                <a:solidFill>
                  <a:srgbClr val="09885A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0.7</a:t>
            </a:r>
            <a:r>
              <a:rPr lang="ru" sz="2600">
                <a:solidFill>
                  <a:schemeClr val="dk1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)(x)</a:t>
            </a:r>
            <a:endParaRPr sz="2600">
              <a:solidFill>
                <a:schemeClr val="dk1"/>
              </a:solidFill>
              <a:highlight>
                <a:srgbClr val="FFFFFE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x = tf.keras.layers.Dense(</a:t>
            </a:r>
            <a:r>
              <a:rPr lang="ru" sz="2600">
                <a:solidFill>
                  <a:srgbClr val="09885A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r>
              <a:rPr lang="ru" sz="2600">
                <a:solidFill>
                  <a:schemeClr val="dk1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, activation=</a:t>
            </a:r>
            <a:r>
              <a:rPr lang="ru" sz="2600">
                <a:solidFill>
                  <a:srgbClr val="A31515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'softmax'</a:t>
            </a:r>
            <a:r>
              <a:rPr lang="ru" sz="2600">
                <a:solidFill>
                  <a:schemeClr val="dk1"/>
                </a:solidFill>
                <a:highlight>
                  <a:srgbClr val="FFFFFE"/>
                </a:highlight>
                <a:latin typeface="Proxima Nova"/>
                <a:ea typeface="Proxima Nova"/>
                <a:cs typeface="Proxima Nova"/>
                <a:sym typeface="Proxima Nova"/>
              </a:rPr>
              <a:t>)(x)</a:t>
            </a:r>
            <a:endParaRPr sz="2600">
              <a:solidFill>
                <a:schemeClr val="dk1"/>
              </a:solidFill>
              <a:highlight>
                <a:srgbClr val="FFFFFE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1" name="Google Shape;481;p32"/>
          <p:cNvSpPr/>
          <p:nvPr/>
        </p:nvSpPr>
        <p:spPr>
          <a:xfrm>
            <a:off x="753550" y="2778063"/>
            <a:ext cx="486000" cy="48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b="1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b="1"/>
          </a:p>
        </p:txBody>
      </p:sp>
      <p:sp>
        <p:nvSpPr>
          <p:cNvPr id="482" name="Google Shape;482;p32"/>
          <p:cNvSpPr/>
          <p:nvPr/>
        </p:nvSpPr>
        <p:spPr>
          <a:xfrm>
            <a:off x="753550" y="3431363"/>
            <a:ext cx="486000" cy="48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b="1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b="1"/>
          </a:p>
        </p:txBody>
      </p:sp>
      <p:sp>
        <p:nvSpPr>
          <p:cNvPr id="483" name="Google Shape;483;p32"/>
          <p:cNvSpPr txBox="1"/>
          <p:nvPr/>
        </p:nvSpPr>
        <p:spPr>
          <a:xfrm>
            <a:off x="646275" y="1390350"/>
            <a:ext cx="8421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Архитектура нейронной сети:</a:t>
            </a:r>
            <a:endParaRPr/>
          </a:p>
        </p:txBody>
      </p:sp>
      <p:sp>
        <p:nvSpPr>
          <p:cNvPr id="484" name="Google Shape;484;p32"/>
          <p:cNvSpPr/>
          <p:nvPr/>
        </p:nvSpPr>
        <p:spPr>
          <a:xfrm>
            <a:off x="753550" y="4040963"/>
            <a:ext cx="486000" cy="48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b="1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b="1"/>
          </a:p>
        </p:txBody>
      </p:sp>
      <p:sp>
        <p:nvSpPr>
          <p:cNvPr id="485" name="Google Shape;485;p32"/>
          <p:cNvSpPr/>
          <p:nvPr/>
        </p:nvSpPr>
        <p:spPr>
          <a:xfrm>
            <a:off x="753550" y="4650563"/>
            <a:ext cx="486000" cy="48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b="1"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b="1"/>
          </a:p>
        </p:txBody>
      </p:sp>
      <p:sp>
        <p:nvSpPr>
          <p:cNvPr id="486" name="Google Shape;486;p32"/>
          <p:cNvSpPr/>
          <p:nvPr/>
        </p:nvSpPr>
        <p:spPr>
          <a:xfrm>
            <a:off x="753550" y="5260163"/>
            <a:ext cx="486000" cy="48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b="1"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endParaRPr b="1"/>
          </a:p>
        </p:txBody>
      </p:sp>
      <p:sp>
        <p:nvSpPr>
          <p:cNvPr id="487" name="Google Shape;487;p32"/>
          <p:cNvSpPr/>
          <p:nvPr/>
        </p:nvSpPr>
        <p:spPr>
          <a:xfrm>
            <a:off x="753550" y="5822363"/>
            <a:ext cx="486000" cy="48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b="1"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b="1"/>
          </a:p>
        </p:txBody>
      </p:sp>
      <p:sp>
        <p:nvSpPr>
          <p:cNvPr id="488" name="Google Shape;488;p32"/>
          <p:cNvSpPr txBox="1"/>
          <p:nvPr/>
        </p:nvSpPr>
        <p:spPr>
          <a:xfrm>
            <a:off x="9547600" y="1524300"/>
            <a:ext cx="8850000" cy="4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Другие параметры модели:</a:t>
            </a: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93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Proxima Nova"/>
              <a:buChar char="●"/>
            </a:pPr>
            <a:r>
              <a:rPr lang="ru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веса: ImageNet</a:t>
            </a:r>
            <a:endParaRPr sz="2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93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Proxima Nova"/>
              <a:buChar char="●"/>
            </a:pPr>
            <a:r>
              <a:rPr lang="ru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оптимизатор: Adam</a:t>
            </a:r>
            <a:endParaRPr sz="2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93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Proxima Nova"/>
              <a:buChar char="●"/>
            </a:pPr>
            <a:r>
              <a:rPr lang="ru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функция потерь: categorical crossentropy </a:t>
            </a:r>
            <a:endParaRPr sz="2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93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Proxima Nova"/>
              <a:buChar char="●"/>
            </a:pPr>
            <a:r>
              <a:rPr lang="ru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метрика: accuracy</a:t>
            </a:r>
            <a:endParaRPr sz="2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93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Proxima Nova"/>
              <a:buChar char="●"/>
            </a:pPr>
            <a:r>
              <a:rPr lang="ru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число итераций: 312</a:t>
            </a:r>
            <a:endParaRPr sz="2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93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Proxima Nova"/>
              <a:buChar char="●"/>
            </a:pPr>
            <a:r>
              <a:rPr lang="ru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число эпох: 30</a:t>
            </a:r>
            <a:endParaRPr sz="2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3"/>
          <p:cNvSpPr txBox="1"/>
          <p:nvPr/>
        </p:nvSpPr>
        <p:spPr>
          <a:xfrm>
            <a:off x="860200" y="512646"/>
            <a:ext cx="16094400" cy="9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500" b="1">
                <a:latin typeface="Proxima Nova"/>
                <a:ea typeface="Proxima Nova"/>
                <a:cs typeface="Proxima Nova"/>
                <a:sym typeface="Proxima Nova"/>
              </a:rPr>
              <a:t>Результаты</a:t>
            </a:r>
            <a:endParaRPr sz="55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94" name="Google Shape;4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100" y="2152971"/>
            <a:ext cx="8458200" cy="30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33"/>
          <p:cNvSpPr txBox="1"/>
          <p:nvPr/>
        </p:nvSpPr>
        <p:spPr>
          <a:xfrm>
            <a:off x="10275375" y="2012359"/>
            <a:ext cx="70431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Точность на тестовой выборке </a:t>
            </a:r>
            <a:r>
              <a:rPr lang="ru" sz="3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0.46</a:t>
            </a:r>
            <a: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6" name="Google Shape;49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56275" y="3197509"/>
            <a:ext cx="6535500" cy="5372402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33"/>
          <p:cNvSpPr txBox="1"/>
          <p:nvPr/>
        </p:nvSpPr>
        <p:spPr>
          <a:xfrm>
            <a:off x="12214700" y="2874259"/>
            <a:ext cx="3238800" cy="6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Матрица ошибок</a:t>
            </a:r>
            <a:endParaRPr sz="30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8" name="Google Shape;498;p33"/>
          <p:cNvSpPr txBox="1"/>
          <p:nvPr/>
        </p:nvSpPr>
        <p:spPr>
          <a:xfrm>
            <a:off x="630100" y="1512733"/>
            <a:ext cx="82773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450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latin typeface="Proxima Nova"/>
                <a:ea typeface="Proxima Nova"/>
                <a:cs typeface="Proxima Nova"/>
                <a:sym typeface="Proxima Nova"/>
              </a:rPr>
              <a:t>График зависимости точности от номера эпохи</a:t>
            </a:r>
            <a:endParaRPr sz="26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9" name="Google Shape;499;p33"/>
          <p:cNvSpPr txBox="1"/>
          <p:nvPr/>
        </p:nvSpPr>
        <p:spPr>
          <a:xfrm>
            <a:off x="82588" y="5637583"/>
            <a:ext cx="9372300" cy="12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4500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 dirty="0">
                <a:latin typeface="Proxima Nova"/>
                <a:ea typeface="Proxima Nova"/>
                <a:cs typeface="Proxima Nova"/>
                <a:sym typeface="Proxima Nova"/>
              </a:rPr>
              <a:t>График зависимости значения функции потерь </a:t>
            </a:r>
            <a:endParaRPr lang="ru" sz="26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 dirty="0" smtClean="0">
                <a:latin typeface="Proxima Nova"/>
                <a:ea typeface="Proxima Nova"/>
                <a:cs typeface="Proxima Nova"/>
                <a:sym typeface="Proxima Nova"/>
              </a:rPr>
              <a:t>от </a:t>
            </a:r>
            <a:r>
              <a:rPr lang="ru" sz="2600" dirty="0">
                <a:latin typeface="Proxima Nova"/>
                <a:ea typeface="Proxima Nova"/>
                <a:cs typeface="Proxima Nova"/>
                <a:sym typeface="Proxima Nova"/>
              </a:rPr>
              <a:t>номера эпохи</a:t>
            </a:r>
            <a:endParaRPr sz="2400" dirty="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00" name="Google Shape;50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100" y="6578421"/>
            <a:ext cx="8515350" cy="30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1"/>
          <p:cNvSpPr txBox="1"/>
          <p:nvPr/>
        </p:nvSpPr>
        <p:spPr>
          <a:xfrm>
            <a:off x="1271850" y="538500"/>
            <a:ext cx="16094400" cy="9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500" b="1" dirty="0" smtClean="0">
                <a:latin typeface="Proxima Nova"/>
                <a:ea typeface="Proxima Nova"/>
                <a:cs typeface="Proxima Nova"/>
                <a:sym typeface="Proxima Nova"/>
              </a:rPr>
              <a:t>Отчет о классификации</a:t>
            </a:r>
            <a:endParaRPr sz="55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1" name="Google Shape;471;p31"/>
          <p:cNvSpPr txBox="1"/>
          <p:nvPr/>
        </p:nvSpPr>
        <p:spPr>
          <a:xfrm>
            <a:off x="1372700" y="1623300"/>
            <a:ext cx="151674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472" name="Google Shape;472;p31"/>
          <p:cNvGraphicFramePr/>
          <p:nvPr>
            <p:extLst>
              <p:ext uri="{D42A27DB-BD31-4B8C-83A1-F6EECF244321}">
                <p14:modId xmlns:p14="http://schemas.microsoft.com/office/powerpoint/2010/main" val="277612683"/>
              </p:ext>
            </p:extLst>
          </p:nvPr>
        </p:nvGraphicFramePr>
        <p:xfrm>
          <a:off x="1372700" y="1623300"/>
          <a:ext cx="13867299" cy="8337651"/>
        </p:xfrm>
        <a:graphic>
          <a:graphicData uri="http://schemas.openxmlformats.org/drawingml/2006/table">
            <a:tbl>
              <a:tblPr>
                <a:noFill/>
                <a:tableStyleId>{FF5309E0-5DB6-49AF-9F79-C8119BC9FA80}</a:tableStyleId>
              </a:tblPr>
              <a:tblGrid>
                <a:gridCol w="3270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2471">
                  <a:extLst>
                    <a:ext uri="{9D8B030D-6E8A-4147-A177-3AD203B41FA5}">
                      <a16:colId xmlns:a16="http://schemas.microsoft.com/office/drawing/2014/main" val="1827894712"/>
                    </a:ext>
                  </a:extLst>
                </a:gridCol>
                <a:gridCol w="3084347">
                  <a:extLst>
                    <a:ext uri="{9D8B030D-6E8A-4147-A177-3AD203B41FA5}">
                      <a16:colId xmlns:a16="http://schemas.microsoft.com/office/drawing/2014/main" val="3795785701"/>
                    </a:ext>
                  </a:extLst>
                </a:gridCol>
                <a:gridCol w="2137011">
                  <a:extLst>
                    <a:ext uri="{9D8B030D-6E8A-4147-A177-3AD203B41FA5}">
                      <a16:colId xmlns:a16="http://schemas.microsoft.com/office/drawing/2014/main" val="2956616759"/>
                    </a:ext>
                  </a:extLst>
                </a:gridCol>
                <a:gridCol w="2203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9058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2500" b="1" u="none" strike="noStrike" cap="none" dirty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№</a:t>
                      </a:r>
                      <a:endParaRPr sz="2500" b="1" u="none" strike="noStrike" cap="none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0" marB="0">
                    <a:lnL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500" b="1" u="none" strike="noStrike" cap="none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precision </a:t>
                      </a:r>
                      <a:endParaRPr sz="2500" b="1" u="none" strike="noStrike" cap="none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0" marB="0">
                    <a:lnL w="952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500" b="1" u="none" strike="noStrike" cap="none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recall </a:t>
                      </a:r>
                      <a:endParaRPr sz="2500" b="1" u="none" strike="noStrike" cap="none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0" marB="0">
                    <a:lnL w="952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500" b="1" u="none" strike="noStrike" cap="none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f1-score</a:t>
                      </a:r>
                      <a:endParaRPr sz="2500" b="1" u="none" strike="noStrike" cap="none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0" marB="0">
                    <a:lnL w="952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5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support</a:t>
                      </a:r>
                      <a:endParaRPr sz="25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096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25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Без ремонта</a:t>
                      </a:r>
                      <a:endParaRPr sz="25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36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25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r>
                        <a:rPr lang="en-US" sz="25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.60</a:t>
                      </a:r>
                      <a:endParaRPr sz="25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36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5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0.63</a:t>
                      </a:r>
                      <a:endParaRPr sz="25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36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25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0.62</a:t>
                      </a:r>
                      <a:endParaRPr sz="25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36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500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890</a:t>
                      </a:r>
                      <a:endParaRPr sz="2500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129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25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Косметический</a:t>
                      </a:r>
                      <a:endParaRPr sz="25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5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0.40</a:t>
                      </a:r>
                      <a:endParaRPr sz="25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5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0.38</a:t>
                      </a:r>
                      <a:endParaRPr sz="25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25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0.39</a:t>
                      </a:r>
                      <a:endParaRPr sz="25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1221</a:t>
                      </a:r>
                      <a:endParaRPr sz="25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096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25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Евро</a:t>
                      </a:r>
                      <a:endParaRPr sz="25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5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0.41</a:t>
                      </a:r>
                      <a:endParaRPr sz="25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5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0.40</a:t>
                      </a:r>
                      <a:endParaRPr sz="25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25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0.41</a:t>
                      </a:r>
                      <a:endParaRPr sz="25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1397</a:t>
                      </a:r>
                      <a:endParaRPr sz="25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096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25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Дизайнерский</a:t>
                      </a:r>
                      <a:endParaRPr sz="25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5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0.46</a:t>
                      </a:r>
                      <a:endParaRPr sz="25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5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0.48</a:t>
                      </a:r>
                      <a:endParaRPr sz="25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25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0.47</a:t>
                      </a:r>
                      <a:endParaRPr sz="25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1192</a:t>
                      </a:r>
                      <a:endParaRPr sz="25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3096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500" b="1" u="none" strike="noStrike" cap="none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accuracy</a:t>
                      </a:r>
                      <a:endParaRPr sz="25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endParaRPr sz="25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endParaRPr sz="25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25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0.46</a:t>
                      </a:r>
                      <a:endParaRPr sz="25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25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4700</a:t>
                      </a:r>
                      <a:endParaRPr sz="25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518118"/>
                  </a:ext>
                </a:extLst>
              </a:tr>
              <a:tr h="103096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500" b="1" i="0" u="none" strike="noStrike" cap="none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macro </a:t>
                      </a:r>
                      <a:r>
                        <a:rPr lang="en-US" sz="2500" b="1" i="0" u="none" strike="noStrike" cap="none" dirty="0" err="1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avg</a:t>
                      </a:r>
                      <a:r>
                        <a:rPr lang="en-US" sz="2500" b="1" i="0" u="none" strike="noStrike" cap="none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</a:t>
                      </a:r>
                      <a:endParaRPr sz="2500" b="1" i="0" u="none" strike="noStrike" cap="none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25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0.47</a:t>
                      </a:r>
                      <a:endParaRPr sz="25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ru-RU" sz="25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0.47</a:t>
                      </a:r>
                    </a:p>
                  </a:txBody>
                  <a:tcPr marL="10800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ru-RU" sz="25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0.47</a:t>
                      </a:r>
                    </a:p>
                  </a:txBody>
                  <a:tcPr marL="10800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25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4700</a:t>
                      </a:r>
                      <a:endParaRPr sz="25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118411"/>
                  </a:ext>
                </a:extLst>
              </a:tr>
              <a:tr h="103096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500" b="1" i="0" u="none" strike="noStrike" cap="none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weighted </a:t>
                      </a:r>
                      <a:r>
                        <a:rPr lang="en-US" sz="2500" b="1" i="0" u="none" strike="noStrike" cap="none" dirty="0" err="1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avg</a:t>
                      </a:r>
                      <a:r>
                        <a:rPr lang="en-US" sz="2500" b="1" i="0" u="none" strike="noStrike" cap="none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</a:t>
                      </a:r>
                      <a:endParaRPr sz="2500" b="1" i="0" u="none" strike="noStrike" cap="none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25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0.46</a:t>
                      </a:r>
                      <a:endParaRPr sz="25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25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0.46</a:t>
                      </a:r>
                      <a:endParaRPr sz="25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25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0.46</a:t>
                      </a:r>
                      <a:endParaRPr sz="25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25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4700</a:t>
                      </a:r>
                      <a:endParaRPr sz="25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7941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1905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4"/>
          <p:cNvSpPr txBox="1"/>
          <p:nvPr/>
        </p:nvSpPr>
        <p:spPr>
          <a:xfrm>
            <a:off x="1271850" y="538500"/>
            <a:ext cx="16094400" cy="9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500" b="1">
                <a:latin typeface="Proxima Nova"/>
                <a:ea typeface="Proxima Nova"/>
                <a:cs typeface="Proxima Nova"/>
                <a:sym typeface="Proxima Nova"/>
              </a:rPr>
              <a:t>Неправильные предсказания модели</a:t>
            </a:r>
            <a:endParaRPr sz="55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06" name="Google Shape;5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463" y="1470525"/>
            <a:ext cx="17655075" cy="792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5"/>
          <p:cNvSpPr txBox="1"/>
          <p:nvPr/>
        </p:nvSpPr>
        <p:spPr>
          <a:xfrm>
            <a:off x="1271850" y="538500"/>
            <a:ext cx="16094400" cy="9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500" b="1">
                <a:latin typeface="Proxima Nova"/>
                <a:ea typeface="Proxima Nova"/>
                <a:cs typeface="Proxima Nova"/>
                <a:sym typeface="Proxima Nova"/>
              </a:rPr>
              <a:t>Правильные предсказания модели</a:t>
            </a:r>
            <a:endParaRPr sz="55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12" name="Google Shape;5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50" y="1506450"/>
            <a:ext cx="18160450" cy="856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6"/>
          <p:cNvSpPr txBox="1"/>
          <p:nvPr/>
        </p:nvSpPr>
        <p:spPr>
          <a:xfrm>
            <a:off x="1271850" y="538500"/>
            <a:ext cx="16094400" cy="9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500" b="1">
                <a:latin typeface="Proxima Nova"/>
                <a:ea typeface="Proxima Nova"/>
                <a:cs typeface="Proxima Nova"/>
                <a:sym typeface="Proxima Nova"/>
              </a:rPr>
              <a:t>Алгоритм t-SNE</a:t>
            </a:r>
            <a:endParaRPr sz="55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8" name="Google Shape;518;p36"/>
          <p:cNvSpPr txBox="1"/>
          <p:nvPr/>
        </p:nvSpPr>
        <p:spPr>
          <a:xfrm>
            <a:off x="1471924" y="1472500"/>
            <a:ext cx="16322589" cy="14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>
                <a:latin typeface="Proxima Nova"/>
                <a:ea typeface="Proxima Nova"/>
                <a:cs typeface="Proxima Nova"/>
                <a:sym typeface="Proxima Nova"/>
              </a:rPr>
              <a:t>Для выяснения причин малой точности, было предложено применить к данным алгоритм понижения размерности </a:t>
            </a:r>
            <a:r>
              <a:rPr lang="ru" sz="3000" dirty="0" smtClean="0">
                <a:latin typeface="Proxima Nova"/>
                <a:ea typeface="Proxima Nova"/>
                <a:cs typeface="Proxima Nova"/>
                <a:sym typeface="Proxima Nova"/>
              </a:rPr>
              <a:t>t-SNE</a:t>
            </a:r>
            <a:endParaRPr lang="ru-RU" sz="3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err="1" smtClean="0">
                <a:latin typeface="Proxima Nova"/>
                <a:ea typeface="Proxima Nova"/>
                <a:cs typeface="Proxima Nova"/>
                <a:sym typeface="Proxima Nova"/>
              </a:rPr>
              <a:t>Эмбеддинги</a:t>
            </a:r>
            <a:r>
              <a:rPr lang="ru-RU" sz="2800" dirty="0" smtClean="0">
                <a:latin typeface="Proxima Nova"/>
                <a:ea typeface="Proxima Nova"/>
                <a:cs typeface="Proxima Nova"/>
                <a:sym typeface="Proxima Nova"/>
              </a:rPr>
              <a:t> из дескрипторов после </a:t>
            </a:r>
            <a:r>
              <a:rPr lang="ru-RU" sz="2800" dirty="0" err="1" smtClean="0">
                <a:latin typeface="Proxima Nova"/>
                <a:ea typeface="Proxima Nova"/>
                <a:cs typeface="Proxima Nova"/>
                <a:sym typeface="Proxima Nova"/>
              </a:rPr>
              <a:t>нейросети</a:t>
            </a:r>
            <a:r>
              <a:rPr lang="ru-RU" sz="2800" dirty="0" smtClean="0">
                <a:latin typeface="Proxima Nova"/>
                <a:ea typeface="Proxima Nova"/>
                <a:cs typeface="Proxima Nova"/>
                <a:sym typeface="Proxima Nova"/>
              </a:rPr>
              <a:t> на тестовых данных </a:t>
            </a:r>
            <a:endParaRPr sz="2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683" y="2926300"/>
            <a:ext cx="7926839" cy="69897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" name="Google Shape;524;p37"/>
          <p:cNvGrpSpPr/>
          <p:nvPr/>
        </p:nvGrpSpPr>
        <p:grpSpPr>
          <a:xfrm>
            <a:off x="552000" y="2462350"/>
            <a:ext cx="13601250" cy="489600"/>
            <a:chOff x="552000" y="2462350"/>
            <a:chExt cx="13601250" cy="489600"/>
          </a:xfrm>
        </p:grpSpPr>
        <p:sp>
          <p:nvSpPr>
            <p:cNvPr id="525" name="Google Shape;525;p37"/>
            <p:cNvSpPr txBox="1"/>
            <p:nvPr/>
          </p:nvSpPr>
          <p:spPr>
            <a:xfrm>
              <a:off x="1981050" y="2462350"/>
              <a:ext cx="121722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 dirty="0" smtClean="0">
                  <a:latin typeface="Proxima Nova"/>
                  <a:ea typeface="Proxima Nova"/>
                  <a:cs typeface="Proxima Nova"/>
                  <a:sym typeface="Proxima Nova"/>
                </a:rPr>
                <a:t>Получен </a:t>
              </a:r>
              <a:r>
                <a:rPr lang="ru" sz="2400" dirty="0">
                  <a:latin typeface="Proxima Nova"/>
                  <a:ea typeface="Proxima Nova"/>
                  <a:cs typeface="Proxima Nova"/>
                  <a:sym typeface="Proxima Nova"/>
                </a:rPr>
                <a:t>датасет с изображениями квартир</a:t>
              </a:r>
              <a:endParaRPr sz="2400" dirty="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26" name="Google Shape;526;p37"/>
            <p:cNvSpPr/>
            <p:nvPr/>
          </p:nvSpPr>
          <p:spPr>
            <a:xfrm>
              <a:off x="552000" y="2464138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b="1"/>
            </a:p>
          </p:txBody>
        </p:sp>
      </p:grpSp>
      <p:grpSp>
        <p:nvGrpSpPr>
          <p:cNvPr id="527" name="Google Shape;527;p37"/>
          <p:cNvGrpSpPr/>
          <p:nvPr/>
        </p:nvGrpSpPr>
        <p:grpSpPr>
          <a:xfrm>
            <a:off x="551843" y="3271325"/>
            <a:ext cx="16139407" cy="851700"/>
            <a:chOff x="551843" y="3271325"/>
            <a:chExt cx="16139407" cy="851700"/>
          </a:xfrm>
        </p:grpSpPr>
        <p:sp>
          <p:nvSpPr>
            <p:cNvPr id="528" name="Google Shape;528;p37"/>
            <p:cNvSpPr txBox="1"/>
            <p:nvPr/>
          </p:nvSpPr>
          <p:spPr>
            <a:xfrm>
              <a:off x="1981050" y="3271325"/>
              <a:ext cx="14710200" cy="85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 dirty="0">
                  <a:latin typeface="Proxima Nova"/>
                  <a:ea typeface="Proxima Nova"/>
                  <a:cs typeface="Proxima Nova"/>
                  <a:sym typeface="Proxima Nova"/>
                </a:rPr>
                <a:t>Приведена модель нейронной сети, позволяющая классифицировать изображения экстерьера и интерьера</a:t>
              </a:r>
              <a:endParaRPr sz="2400" dirty="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29" name="Google Shape;529;p37"/>
            <p:cNvSpPr/>
            <p:nvPr/>
          </p:nvSpPr>
          <p:spPr>
            <a:xfrm>
              <a:off x="551843" y="3459600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 b="1"/>
            </a:p>
          </p:txBody>
        </p:sp>
      </p:grpSp>
      <p:grpSp>
        <p:nvGrpSpPr>
          <p:cNvPr id="530" name="Google Shape;530;p37"/>
          <p:cNvGrpSpPr/>
          <p:nvPr/>
        </p:nvGrpSpPr>
        <p:grpSpPr>
          <a:xfrm>
            <a:off x="551993" y="4327200"/>
            <a:ext cx="15450157" cy="748800"/>
            <a:chOff x="551993" y="4442400"/>
            <a:chExt cx="15450157" cy="748800"/>
          </a:xfrm>
        </p:grpSpPr>
        <p:sp>
          <p:nvSpPr>
            <p:cNvPr id="531" name="Google Shape;531;p37"/>
            <p:cNvSpPr txBox="1"/>
            <p:nvPr/>
          </p:nvSpPr>
          <p:spPr>
            <a:xfrm>
              <a:off x="1981050" y="4442400"/>
              <a:ext cx="14021100" cy="74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Приведена модель нейронной сети, позволяющая классифицировать типы ремонта квартир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32" name="Google Shape;532;p37"/>
            <p:cNvSpPr/>
            <p:nvPr/>
          </p:nvSpPr>
          <p:spPr>
            <a:xfrm>
              <a:off x="551993" y="4603800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 b="1"/>
            </a:p>
          </p:txBody>
        </p:sp>
      </p:grpSp>
      <p:grpSp>
        <p:nvGrpSpPr>
          <p:cNvPr id="533" name="Google Shape;533;p37"/>
          <p:cNvGrpSpPr/>
          <p:nvPr/>
        </p:nvGrpSpPr>
        <p:grpSpPr>
          <a:xfrm>
            <a:off x="551993" y="5435938"/>
            <a:ext cx="10004257" cy="489600"/>
            <a:chOff x="551993" y="5435938"/>
            <a:chExt cx="10004257" cy="489600"/>
          </a:xfrm>
        </p:grpSpPr>
        <p:sp>
          <p:nvSpPr>
            <p:cNvPr id="534" name="Google Shape;534;p37"/>
            <p:cNvSpPr txBox="1"/>
            <p:nvPr/>
          </p:nvSpPr>
          <p:spPr>
            <a:xfrm>
              <a:off x="1981050" y="5435938"/>
              <a:ext cx="85752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Показано слабое качество размеченных данных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35" name="Google Shape;535;p37"/>
            <p:cNvSpPr/>
            <p:nvPr/>
          </p:nvSpPr>
          <p:spPr>
            <a:xfrm>
              <a:off x="551993" y="5437738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4</a:t>
              </a:r>
              <a:endParaRPr b="1"/>
            </a:p>
          </p:txBody>
        </p:sp>
      </p:grpSp>
      <p:sp>
        <p:nvSpPr>
          <p:cNvPr id="536" name="Google Shape;536;p37"/>
          <p:cNvSpPr txBox="1"/>
          <p:nvPr/>
        </p:nvSpPr>
        <p:spPr>
          <a:xfrm>
            <a:off x="551850" y="489600"/>
            <a:ext cx="142920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5600">
                <a:latin typeface="Proxima Nova Semibold"/>
                <a:ea typeface="Proxima Nova Semibold"/>
                <a:cs typeface="Proxima Nova Semibold"/>
                <a:sym typeface="Proxima Nova Semibold"/>
              </a:rPr>
              <a:t>Итоги работы</a:t>
            </a:r>
            <a:endParaRPr sz="5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38"/>
          <p:cNvGrpSpPr/>
          <p:nvPr/>
        </p:nvGrpSpPr>
        <p:grpSpPr>
          <a:xfrm>
            <a:off x="552000" y="2340000"/>
            <a:ext cx="13231950" cy="734400"/>
            <a:chOff x="552000" y="2340000"/>
            <a:chExt cx="13231950" cy="734400"/>
          </a:xfrm>
        </p:grpSpPr>
        <p:sp>
          <p:nvSpPr>
            <p:cNvPr id="542" name="Google Shape;542;p38"/>
            <p:cNvSpPr txBox="1"/>
            <p:nvPr/>
          </p:nvSpPr>
          <p:spPr>
            <a:xfrm>
              <a:off x="1611750" y="2340000"/>
              <a:ext cx="12172200" cy="73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600">
                  <a:latin typeface="Proxima Nova"/>
                  <a:ea typeface="Proxima Nova"/>
                  <a:cs typeface="Proxima Nova"/>
                  <a:sym typeface="Proxima Nova"/>
                </a:rPr>
                <a:t>Увеличение количества примеров в датасете</a:t>
              </a:r>
              <a:endParaRPr sz="26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43" name="Google Shape;543;p38"/>
            <p:cNvSpPr/>
            <p:nvPr/>
          </p:nvSpPr>
          <p:spPr>
            <a:xfrm>
              <a:off x="552000" y="2464138"/>
              <a:ext cx="486000" cy="486000"/>
            </a:xfrm>
            <a:prstGeom prst="ellipse">
              <a:avLst/>
            </a:prstGeom>
            <a:solidFill>
              <a:schemeClr val="dk2"/>
            </a:solidFill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b="1"/>
            </a:p>
          </p:txBody>
        </p:sp>
      </p:grpSp>
      <p:grpSp>
        <p:nvGrpSpPr>
          <p:cNvPr id="544" name="Google Shape;544;p38"/>
          <p:cNvGrpSpPr/>
          <p:nvPr/>
        </p:nvGrpSpPr>
        <p:grpSpPr>
          <a:xfrm>
            <a:off x="551843" y="3271325"/>
            <a:ext cx="15721207" cy="851700"/>
            <a:chOff x="551843" y="3271325"/>
            <a:chExt cx="15721207" cy="851700"/>
          </a:xfrm>
        </p:grpSpPr>
        <p:sp>
          <p:nvSpPr>
            <p:cNvPr id="545" name="Google Shape;545;p38"/>
            <p:cNvSpPr txBox="1"/>
            <p:nvPr/>
          </p:nvSpPr>
          <p:spPr>
            <a:xfrm>
              <a:off x="1562850" y="3271325"/>
              <a:ext cx="14710200" cy="85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600">
                  <a:latin typeface="Proxima Nova"/>
                  <a:ea typeface="Proxima Nova"/>
                  <a:cs typeface="Proxima Nova"/>
                  <a:sym typeface="Proxima Nova"/>
                </a:rPr>
                <a:t>Размораживание большего количества слоев предобученной нейросети</a:t>
              </a:r>
              <a:endParaRPr sz="26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46" name="Google Shape;546;p38"/>
            <p:cNvSpPr/>
            <p:nvPr/>
          </p:nvSpPr>
          <p:spPr>
            <a:xfrm>
              <a:off x="551843" y="3459600"/>
              <a:ext cx="486000" cy="486000"/>
            </a:xfrm>
            <a:prstGeom prst="ellipse">
              <a:avLst/>
            </a:prstGeom>
            <a:solidFill>
              <a:schemeClr val="dk2"/>
            </a:solidFill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b="1"/>
            </a:p>
          </p:txBody>
        </p:sp>
      </p:grpSp>
      <p:grpSp>
        <p:nvGrpSpPr>
          <p:cNvPr id="547" name="Google Shape;547;p38"/>
          <p:cNvGrpSpPr/>
          <p:nvPr/>
        </p:nvGrpSpPr>
        <p:grpSpPr>
          <a:xfrm>
            <a:off x="551993" y="4442400"/>
            <a:ext cx="9550407" cy="504000"/>
            <a:chOff x="551993" y="4442400"/>
            <a:chExt cx="9550407" cy="504000"/>
          </a:xfrm>
        </p:grpSpPr>
        <p:sp>
          <p:nvSpPr>
            <p:cNvPr id="548" name="Google Shape;548;p38"/>
            <p:cNvSpPr txBox="1"/>
            <p:nvPr/>
          </p:nvSpPr>
          <p:spPr>
            <a:xfrm>
              <a:off x="1527200" y="4442400"/>
              <a:ext cx="85752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600">
                  <a:latin typeface="Proxima Nova"/>
                  <a:ea typeface="Proxima Nova"/>
                  <a:cs typeface="Proxima Nova"/>
                  <a:sym typeface="Proxima Nova"/>
                </a:rPr>
                <a:t>Разделение по типу комнаты</a:t>
              </a:r>
              <a:endParaRPr sz="26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49" name="Google Shape;549;p38"/>
            <p:cNvSpPr/>
            <p:nvPr/>
          </p:nvSpPr>
          <p:spPr>
            <a:xfrm>
              <a:off x="551993" y="4451400"/>
              <a:ext cx="486000" cy="486000"/>
            </a:xfrm>
            <a:prstGeom prst="ellipse">
              <a:avLst/>
            </a:prstGeom>
            <a:solidFill>
              <a:schemeClr val="dk2"/>
            </a:solidFill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b="1"/>
            </a:p>
          </p:txBody>
        </p:sp>
      </p:grpSp>
      <p:sp>
        <p:nvSpPr>
          <p:cNvPr id="550" name="Google Shape;550;p38"/>
          <p:cNvSpPr/>
          <p:nvPr/>
        </p:nvSpPr>
        <p:spPr>
          <a:xfrm>
            <a:off x="551993" y="5437738"/>
            <a:ext cx="486000" cy="4860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</p:txBody>
      </p:sp>
      <p:sp>
        <p:nvSpPr>
          <p:cNvPr id="551" name="Google Shape;551;p38"/>
          <p:cNvSpPr txBox="1"/>
          <p:nvPr/>
        </p:nvSpPr>
        <p:spPr>
          <a:xfrm>
            <a:off x="551850" y="489600"/>
            <a:ext cx="142920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5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Пути развития и улучшения решения</a:t>
            </a:r>
            <a:endParaRPr sz="5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52" name="Google Shape;552;p38"/>
          <p:cNvSpPr txBox="1"/>
          <p:nvPr/>
        </p:nvSpPr>
        <p:spPr>
          <a:xfrm>
            <a:off x="1612350" y="5421550"/>
            <a:ext cx="110952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latin typeface="Proxima Nova"/>
                <a:ea typeface="Proxima Nova"/>
                <a:cs typeface="Proxima Nova"/>
                <a:sym typeface="Proxima Nova"/>
              </a:rPr>
              <a:t>Продолжение поиска не соответствующих интерьеру изображений</a:t>
            </a:r>
            <a:endParaRPr sz="2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7" name="Google Shape;557;p39"/>
          <p:cNvGrpSpPr/>
          <p:nvPr/>
        </p:nvGrpSpPr>
        <p:grpSpPr>
          <a:xfrm>
            <a:off x="551843" y="2217600"/>
            <a:ext cx="16021757" cy="1728000"/>
            <a:chOff x="551843" y="2217600"/>
            <a:chExt cx="16021757" cy="1728000"/>
          </a:xfrm>
        </p:grpSpPr>
        <p:sp>
          <p:nvSpPr>
            <p:cNvPr id="558" name="Google Shape;558;p39"/>
            <p:cNvSpPr txBox="1"/>
            <p:nvPr/>
          </p:nvSpPr>
          <p:spPr>
            <a:xfrm>
              <a:off x="1863400" y="2217600"/>
              <a:ext cx="14710200" cy="117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 u="sng">
                  <a:solidFill>
                    <a:schemeClr val="hlink"/>
                  </a:solidFill>
                  <a:latin typeface="Proxima Nova"/>
                  <a:ea typeface="Proxima Nova"/>
                  <a:cs typeface="Proxima Nova"/>
                  <a:sym typeface="Proxima Nova"/>
                  <a:hlinkClick r:id="rId3"/>
                </a:rPr>
                <a:t>https://www.reg.ru/blog/mnogoznachnaya-klassifikaciya-s-pomoshchyu-keras/#Model</a:t>
              </a: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 - Многозначная классификация с помощью Keras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59" name="Google Shape;559;p39"/>
            <p:cNvSpPr/>
            <p:nvPr/>
          </p:nvSpPr>
          <p:spPr>
            <a:xfrm>
              <a:off x="551843" y="3459600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 b="1"/>
            </a:p>
          </p:txBody>
        </p:sp>
      </p:grpSp>
      <p:grpSp>
        <p:nvGrpSpPr>
          <p:cNvPr id="560" name="Google Shape;560;p39"/>
          <p:cNvGrpSpPr/>
          <p:nvPr/>
        </p:nvGrpSpPr>
        <p:grpSpPr>
          <a:xfrm>
            <a:off x="551993" y="3447000"/>
            <a:ext cx="16374682" cy="1490400"/>
            <a:chOff x="551993" y="3447000"/>
            <a:chExt cx="16374682" cy="1490400"/>
          </a:xfrm>
        </p:grpSpPr>
        <p:sp>
          <p:nvSpPr>
            <p:cNvPr id="561" name="Google Shape;561;p39"/>
            <p:cNvSpPr txBox="1"/>
            <p:nvPr/>
          </p:nvSpPr>
          <p:spPr>
            <a:xfrm>
              <a:off x="1846575" y="3447000"/>
              <a:ext cx="15080100" cy="99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 u="sng">
                  <a:solidFill>
                    <a:schemeClr val="hlink"/>
                  </a:solidFill>
                  <a:latin typeface="Proxima Nova"/>
                  <a:ea typeface="Proxima Nova"/>
                  <a:cs typeface="Proxima Nova"/>
                  <a:sym typeface="Proxima Nova"/>
                  <a:hlinkClick r:id="rId4"/>
                </a:rPr>
                <a:t>https://vc.ru/ml/138697-kak-ya-nashel-krasivuyu-kvartiru-s-horoshim-remontom-s-pomoshchyu-sobstvennoy-neyroseti</a:t>
              </a: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 - Как я нашёл красивую квартиру с хорошим ремонтом с помощью собственной нейросети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551993" y="4451400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 b="1"/>
            </a:p>
          </p:txBody>
        </p:sp>
      </p:grpSp>
      <p:sp>
        <p:nvSpPr>
          <p:cNvPr id="563" name="Google Shape;563;p39"/>
          <p:cNvSpPr/>
          <p:nvPr/>
        </p:nvSpPr>
        <p:spPr>
          <a:xfrm>
            <a:off x="551993" y="5437738"/>
            <a:ext cx="486000" cy="48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b="1"/>
          </a:p>
        </p:txBody>
      </p:sp>
      <p:sp>
        <p:nvSpPr>
          <p:cNvPr id="564" name="Google Shape;564;p39"/>
          <p:cNvSpPr txBox="1"/>
          <p:nvPr/>
        </p:nvSpPr>
        <p:spPr>
          <a:xfrm>
            <a:off x="551850" y="489600"/>
            <a:ext cx="142920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5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Ссылки:</a:t>
            </a:r>
            <a:endParaRPr sz="5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65" name="Google Shape;565;p39"/>
          <p:cNvSpPr/>
          <p:nvPr/>
        </p:nvSpPr>
        <p:spPr>
          <a:xfrm>
            <a:off x="551993" y="2379063"/>
            <a:ext cx="486000" cy="48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/>
          </a:p>
        </p:txBody>
      </p:sp>
      <p:sp>
        <p:nvSpPr>
          <p:cNvPr id="566" name="Google Shape;566;p39"/>
          <p:cNvSpPr txBox="1"/>
          <p:nvPr/>
        </p:nvSpPr>
        <p:spPr>
          <a:xfrm>
            <a:off x="1762550" y="4448700"/>
            <a:ext cx="15080100" cy="9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https://albumentations.ai/</a:t>
            </a: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  - библиотека Albunmentation для агументации изображений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7" name="Google Shape;567;p39"/>
          <p:cNvSpPr txBox="1"/>
          <p:nvPr/>
        </p:nvSpPr>
        <p:spPr>
          <a:xfrm>
            <a:off x="1762550" y="5183100"/>
            <a:ext cx="15080100" cy="9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https://habr.com/ru/post/267041/</a:t>
            </a: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  - Препарируем t-SNE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0"/>
          <p:cNvSpPr/>
          <p:nvPr/>
        </p:nvSpPr>
        <p:spPr>
          <a:xfrm>
            <a:off x="10346800" y="-6938"/>
            <a:ext cx="7941300" cy="7885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0"/>
          <p:cNvSpPr/>
          <p:nvPr/>
        </p:nvSpPr>
        <p:spPr>
          <a:xfrm>
            <a:off x="8673450" y="6519300"/>
            <a:ext cx="3765600" cy="37662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74" name="Google Shape;574;p40"/>
          <p:cNvSpPr txBox="1"/>
          <p:nvPr/>
        </p:nvSpPr>
        <p:spPr>
          <a:xfrm>
            <a:off x="551850" y="489600"/>
            <a:ext cx="14292000" cy="2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Спасибо за внимание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5" name="Google Shape;575;p40"/>
          <p:cNvSpPr txBox="1"/>
          <p:nvPr/>
        </p:nvSpPr>
        <p:spPr>
          <a:xfrm>
            <a:off x="788400" y="2789500"/>
            <a:ext cx="8355600" cy="45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7200" b="1">
                <a:latin typeface="Proxima Nova"/>
                <a:ea typeface="Proxima Nova"/>
                <a:cs typeface="Proxima Nova"/>
                <a:sym typeface="Proxima Nova"/>
              </a:rPr>
              <a:t>Оценка ремонта в квартире по фотографии </a:t>
            </a:r>
            <a:endParaRPr sz="72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7200" b="1">
                <a:latin typeface="Proxima Nova"/>
                <a:ea typeface="Proxima Nova"/>
                <a:cs typeface="Proxima Nova"/>
                <a:sym typeface="Proxima Nova"/>
              </a:rPr>
              <a:t>с помощью нейросети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6" name="Google Shape;576;p40"/>
          <p:cNvSpPr txBox="1"/>
          <p:nvPr/>
        </p:nvSpPr>
        <p:spPr>
          <a:xfrm>
            <a:off x="672350" y="8402400"/>
            <a:ext cx="30000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Эдуард Муравьев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latin typeface="Proxima Nova"/>
                <a:ea typeface="Proxima Nova"/>
                <a:cs typeface="Proxima Nova"/>
                <a:sym typeface="Proxima Nova"/>
              </a:rPr>
              <a:t>DS-23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0483" y="1115750"/>
            <a:ext cx="5549467" cy="41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61925" y="1164475"/>
            <a:ext cx="5549499" cy="40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5"/>
          <p:cNvSpPr txBox="1"/>
          <p:nvPr/>
        </p:nvSpPr>
        <p:spPr>
          <a:xfrm>
            <a:off x="7362450" y="338150"/>
            <a:ext cx="95073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447675" lvl="0" indent="-3714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roxima Nova"/>
              <a:buAutoNum type="arabicPeriod"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Без ремонта                              2. Косметический                        </a:t>
            </a:r>
            <a:endParaRPr sz="30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05" name="Google Shape;40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61925" y="5967525"/>
            <a:ext cx="5549501" cy="387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0450" y="5967525"/>
            <a:ext cx="5549501" cy="387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25"/>
          <p:cNvSpPr txBox="1"/>
          <p:nvPr/>
        </p:nvSpPr>
        <p:spPr>
          <a:xfrm>
            <a:off x="7194375" y="5249075"/>
            <a:ext cx="100620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450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          3. Евро                                4. Дизайнерский</a:t>
            </a:r>
            <a:br>
              <a:rPr lang="ru" sz="3000">
                <a:latin typeface="Proxima Nova"/>
                <a:ea typeface="Proxima Nova"/>
                <a:cs typeface="Proxima Nova"/>
                <a:sym typeface="Proxima Nova"/>
              </a:rPr>
            </a:br>
            <a:endParaRPr sz="30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8" name="Google Shape;408;p25"/>
          <p:cNvSpPr txBox="1"/>
          <p:nvPr/>
        </p:nvSpPr>
        <p:spPr>
          <a:xfrm>
            <a:off x="551850" y="2281650"/>
            <a:ext cx="4709400" cy="68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Построить классификатор на 4 типа градации ремонта квартиры по изображению ее интерьера с помощью нейронной сети.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В качестве размеченных данных использовались изображения в объявлениях о продаже квартир на сайте ЦИАН.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9" name="Google Shape;409;p25"/>
          <p:cNvSpPr txBox="1"/>
          <p:nvPr/>
        </p:nvSpPr>
        <p:spPr>
          <a:xfrm>
            <a:off x="933175" y="338150"/>
            <a:ext cx="4104600" cy="15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Постановка задачи</a:t>
            </a:r>
            <a:endParaRPr sz="5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6"/>
          <p:cNvSpPr txBox="1"/>
          <p:nvPr/>
        </p:nvSpPr>
        <p:spPr>
          <a:xfrm>
            <a:off x="551850" y="1660547"/>
            <a:ext cx="8155200" cy="6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>
                <a:latin typeface="Proxima Nova"/>
                <a:ea typeface="Proxima Nova"/>
                <a:cs typeface="Proxima Nova"/>
                <a:sym typeface="Proxima Nova"/>
              </a:rPr>
              <a:t>Адреса объявлений (точки на карте) были выбраны случайным образом, чтобы в выборку попало как можно больше разнородных изображений.</a:t>
            </a: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>
                <a:latin typeface="Proxima Nova"/>
                <a:ea typeface="Proxima Nova"/>
                <a:cs typeface="Proxima Nova"/>
                <a:sym typeface="Proxima Nova"/>
              </a:rPr>
              <a:t>Для получения и обработки данных использовались библиотеки </a:t>
            </a:r>
            <a:r>
              <a:rPr lang="ru" sz="30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request и beautiful soup. </a:t>
            </a:r>
            <a:endParaRPr sz="30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>
                <a:latin typeface="Proxima Nova"/>
                <a:ea typeface="Proxima Nova"/>
                <a:cs typeface="Proxima Nova"/>
                <a:sym typeface="Proxima Nova"/>
              </a:rPr>
              <a:t>Изображения квартир были взяты с 10 000 объявлений о продаже квартиры в Москве, из каждого объявления взято не более 3 изображений.</a:t>
            </a: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5" name="Google Shape;415;p26"/>
          <p:cNvSpPr txBox="1"/>
          <p:nvPr/>
        </p:nvSpPr>
        <p:spPr>
          <a:xfrm>
            <a:off x="904225" y="388800"/>
            <a:ext cx="87441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Получение данных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16" name="Google Shape;41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0" y="1660586"/>
            <a:ext cx="7466225" cy="798021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6"/>
          <p:cNvSpPr txBox="1"/>
          <p:nvPr/>
        </p:nvSpPr>
        <p:spPr>
          <a:xfrm>
            <a:off x="10389000" y="1343400"/>
            <a:ext cx="6051300" cy="62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 Semibold"/>
                <a:ea typeface="Proxima Nova Semibold"/>
                <a:cs typeface="Proxima Nova Semibold"/>
                <a:sym typeface="Proxima Nova Semibold"/>
              </a:rPr>
              <a:t>Адреса объявлений на карте</a:t>
            </a:r>
            <a:endParaRPr sz="30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7"/>
          <p:cNvSpPr txBox="1"/>
          <p:nvPr/>
        </p:nvSpPr>
        <p:spPr>
          <a:xfrm>
            <a:off x="540000" y="1360800"/>
            <a:ext cx="5914800" cy="82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Полученная выборка состояла из 29 079 изображений квартир, включающая не только интересные для классификации изображения интерьера, но и фотографии вида из окна, вида на парк, дом, подъезд, </a:t>
            </a:r>
            <a: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схем планировки</a:t>
            </a: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 и т.д. 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Первым этапом решение задачи было разделение изображений интерьера от изображений экстерьера с помощью нейронной сети. Для этого была размечена небольшая выборка  - 1200 картинок, по 200 на каждый класс (6 классов).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3" name="Google Shape;423;p27"/>
          <p:cNvSpPr txBox="1"/>
          <p:nvPr/>
        </p:nvSpPr>
        <p:spPr>
          <a:xfrm>
            <a:off x="1641625" y="486300"/>
            <a:ext cx="4460100" cy="9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Анализ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24" name="Google Shape;4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9900" y="1814825"/>
            <a:ext cx="3454950" cy="28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4038" y="1799450"/>
            <a:ext cx="3576600" cy="28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29825" y="6399738"/>
            <a:ext cx="3454950" cy="2591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0151" y="6313375"/>
            <a:ext cx="3454950" cy="2585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429825" y="1799449"/>
            <a:ext cx="3454950" cy="28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00438" y="6313385"/>
            <a:ext cx="3685237" cy="276395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27"/>
          <p:cNvSpPr txBox="1"/>
          <p:nvPr/>
        </p:nvSpPr>
        <p:spPr>
          <a:xfrm>
            <a:off x="6779900" y="979200"/>
            <a:ext cx="111048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450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latin typeface="Proxima Nova"/>
                <a:ea typeface="Proxima Nova"/>
                <a:cs typeface="Proxima Nova"/>
                <a:sym typeface="Proxima Nova"/>
              </a:rPr>
              <a:t>1.	Подъезд                       2.	Вид на дом                      3. Вид из окна  </a:t>
            </a: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      </a:t>
            </a:r>
            <a:endParaRPr sz="24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1" name="Google Shape;431;p27"/>
          <p:cNvSpPr txBox="1"/>
          <p:nvPr/>
        </p:nvSpPr>
        <p:spPr>
          <a:xfrm>
            <a:off x="6779900" y="5278350"/>
            <a:ext cx="111048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450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latin typeface="Proxima Nova"/>
                <a:ea typeface="Proxima Nova"/>
                <a:cs typeface="Proxima Nova"/>
                <a:sym typeface="Proxima Nova"/>
              </a:rPr>
              <a:t>4. Парк и двор             5.	Схема планировки               6. Интерьер        </a:t>
            </a:r>
            <a:endParaRPr sz="26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8"/>
          <p:cNvSpPr txBox="1"/>
          <p:nvPr/>
        </p:nvSpPr>
        <p:spPr>
          <a:xfrm>
            <a:off x="540000" y="1360800"/>
            <a:ext cx="75789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Архитектура нейронной сети: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7" name="Google Shape;437;p28"/>
          <p:cNvSpPr txBox="1"/>
          <p:nvPr/>
        </p:nvSpPr>
        <p:spPr>
          <a:xfrm>
            <a:off x="903450" y="486300"/>
            <a:ext cx="12209100" cy="9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>
                <a:latin typeface="Proxima Nova"/>
                <a:ea typeface="Proxima Nova"/>
                <a:cs typeface="Proxima Nova"/>
                <a:sym typeface="Proxima Nova"/>
              </a:rPr>
              <a:t>Методика решения и результаты</a:t>
            </a:r>
            <a:endParaRPr sz="5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8" name="Google Shape;438;p28"/>
          <p:cNvSpPr txBox="1"/>
          <p:nvPr/>
        </p:nvSpPr>
        <p:spPr>
          <a:xfrm>
            <a:off x="8537163" y="5696800"/>
            <a:ext cx="9372300" cy="12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4500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latin typeface="Proxima Nova"/>
                <a:ea typeface="Proxima Nova"/>
                <a:cs typeface="Proxima Nova"/>
                <a:sym typeface="Proxima Nova"/>
              </a:rPr>
              <a:t>График зависимости значения функции потерь от номера эпохи</a:t>
            </a:r>
            <a:endParaRPr sz="24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9" name="Google Shape;439;p28"/>
          <p:cNvSpPr txBox="1"/>
          <p:nvPr/>
        </p:nvSpPr>
        <p:spPr>
          <a:xfrm>
            <a:off x="9019325" y="1311150"/>
            <a:ext cx="82773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450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latin typeface="Proxima Nova"/>
                <a:ea typeface="Proxima Nova"/>
                <a:cs typeface="Proxima Nova"/>
                <a:sym typeface="Proxima Nova"/>
              </a:rPr>
              <a:t>График зависимости точности от номера эпохи</a:t>
            </a:r>
            <a:endParaRPr sz="26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40" name="Google Shape;4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0823" y="1972799"/>
            <a:ext cx="8454314" cy="32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26505" y="6610225"/>
            <a:ext cx="8158632" cy="303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4875" y="4946400"/>
            <a:ext cx="5872125" cy="47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28"/>
          <p:cNvSpPr/>
          <p:nvPr/>
        </p:nvSpPr>
        <p:spPr>
          <a:xfrm>
            <a:off x="385050" y="2235588"/>
            <a:ext cx="486000" cy="48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b="1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/>
          </a:p>
        </p:txBody>
      </p:sp>
      <p:sp>
        <p:nvSpPr>
          <p:cNvPr id="444" name="Google Shape;444;p28"/>
          <p:cNvSpPr/>
          <p:nvPr/>
        </p:nvSpPr>
        <p:spPr>
          <a:xfrm>
            <a:off x="385050" y="3036638"/>
            <a:ext cx="486000" cy="486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b="1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b="1"/>
          </a:p>
        </p:txBody>
      </p:sp>
      <p:sp>
        <p:nvSpPr>
          <p:cNvPr id="445" name="Google Shape;445;p28"/>
          <p:cNvSpPr txBox="1"/>
          <p:nvPr/>
        </p:nvSpPr>
        <p:spPr>
          <a:xfrm>
            <a:off x="1174875" y="2138100"/>
            <a:ext cx="7578900" cy="9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800">
                <a:latin typeface="Proxima Nova"/>
                <a:ea typeface="Proxima Nova"/>
                <a:cs typeface="Proxima Nova"/>
                <a:sym typeface="Proxima Nova"/>
              </a:rPr>
              <a:t>Предобученная модель Xception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6" name="Google Shape;446;p28"/>
          <p:cNvSpPr txBox="1"/>
          <p:nvPr/>
        </p:nvSpPr>
        <p:spPr>
          <a:xfrm>
            <a:off x="624038" y="3634615"/>
            <a:ext cx="7578900" cy="156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>
                <a:latin typeface="Proxima Nova"/>
                <a:ea typeface="Proxima Nova"/>
                <a:cs typeface="Proxima Nova"/>
                <a:sym typeface="Proxima Nova"/>
              </a:rPr>
              <a:t>Точность на тестовой выборке </a:t>
            </a:r>
            <a:r>
              <a:rPr lang="ru" sz="3000" b="1" dirty="0">
                <a:latin typeface="Proxima Nova"/>
                <a:ea typeface="Proxima Nova"/>
                <a:cs typeface="Proxima Nova"/>
                <a:sym typeface="Proxima Nova"/>
              </a:rPr>
              <a:t>0.83</a:t>
            </a:r>
            <a:r>
              <a:rPr lang="ru" sz="3000" dirty="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>
                <a:latin typeface="Proxima Nova"/>
                <a:ea typeface="Proxima Nova"/>
                <a:cs typeface="Proxima Nova"/>
                <a:sym typeface="Proxima Nova"/>
              </a:rPr>
              <a:t>Матрица ошибок</a:t>
            </a: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7" name="Google Shape;447;p28"/>
          <p:cNvSpPr txBox="1"/>
          <p:nvPr/>
        </p:nvSpPr>
        <p:spPr>
          <a:xfrm>
            <a:off x="1111488" y="2952000"/>
            <a:ext cx="75789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>
                <a:latin typeface="Proxima Nova"/>
                <a:ea typeface="Proxima Nova"/>
                <a:cs typeface="Proxima Nova"/>
                <a:sym typeface="Proxima Nova"/>
              </a:rPr>
              <a:t>Выходной полносвязный слой на 6 классов</a:t>
            </a:r>
            <a:endParaRPr sz="2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9"/>
          <p:cNvSpPr txBox="1"/>
          <p:nvPr/>
        </p:nvSpPr>
        <p:spPr>
          <a:xfrm>
            <a:off x="1271849" y="538500"/>
            <a:ext cx="16464295" cy="9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500" b="1" dirty="0">
                <a:latin typeface="Proxima Nova"/>
                <a:ea typeface="Proxima Nova"/>
                <a:cs typeface="Proxima Nova"/>
                <a:sym typeface="Proxima Nova"/>
              </a:rPr>
              <a:t>Результаты разделения интерьера и экстерьера</a:t>
            </a:r>
            <a:endParaRPr sz="55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3" name="Google Shape;453;p29"/>
          <p:cNvSpPr txBox="1"/>
          <p:nvPr/>
        </p:nvSpPr>
        <p:spPr>
          <a:xfrm>
            <a:off x="7826713" y="1359150"/>
            <a:ext cx="10045800" cy="12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4500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latin typeface="Proxima Nova"/>
                <a:ea typeface="Proxima Nova"/>
                <a:cs typeface="Proxima Nova"/>
                <a:sym typeface="Proxima Nova"/>
              </a:rPr>
              <a:t>Изображения экстерьера и интерьера, предсказанные нейросетью</a:t>
            </a:r>
            <a:endParaRPr sz="24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54" name="Google Shape;454;p29"/>
          <p:cNvPicPr preferRelativeResize="0"/>
          <p:nvPr/>
        </p:nvPicPr>
        <p:blipFill rotWithShape="1">
          <a:blip r:embed="rId3">
            <a:alphaModFix/>
          </a:blip>
          <a:srcRect l="11653" t="6410" r="8416"/>
          <a:stretch/>
        </p:blipFill>
        <p:spPr>
          <a:xfrm>
            <a:off x="680713" y="4416739"/>
            <a:ext cx="7146000" cy="544547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29"/>
          <p:cNvSpPr txBox="1"/>
          <p:nvPr/>
        </p:nvSpPr>
        <p:spPr>
          <a:xfrm>
            <a:off x="754476" y="1690113"/>
            <a:ext cx="6671100" cy="19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>
                <a:latin typeface="Proxima Nova"/>
                <a:ea typeface="Proxima Nova"/>
                <a:cs typeface="Proxima Nova"/>
                <a:sym typeface="Proxima Nova"/>
              </a:rPr>
              <a:t>Обученная на небольшом датасете нейросеть определила 15664 изображений интерьера ( 53,9 %) </a:t>
            </a: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6" name="Google Shape;456;p29"/>
          <p:cNvSpPr txBox="1"/>
          <p:nvPr/>
        </p:nvSpPr>
        <p:spPr>
          <a:xfrm>
            <a:off x="551850" y="3273000"/>
            <a:ext cx="7146000" cy="12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latin typeface="Proxima Nova"/>
                <a:ea typeface="Proxima Nova"/>
                <a:cs typeface="Proxima Nova"/>
                <a:sym typeface="Proxima Nova"/>
              </a:rPr>
              <a:t>Распределения по классам </a:t>
            </a:r>
            <a:endParaRPr sz="26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latin typeface="Proxima Nova"/>
                <a:ea typeface="Proxima Nova"/>
                <a:cs typeface="Proxima Nova"/>
                <a:sym typeface="Proxima Nova"/>
              </a:rPr>
              <a:t>экстерьера и интерьера</a:t>
            </a:r>
            <a:endParaRPr sz="24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57" name="Google Shape;45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7145" y="2344950"/>
            <a:ext cx="9028873" cy="743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0"/>
          <p:cNvSpPr txBox="1"/>
          <p:nvPr/>
        </p:nvSpPr>
        <p:spPr>
          <a:xfrm>
            <a:off x="1271850" y="538500"/>
            <a:ext cx="16094400" cy="9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500" b="1">
                <a:latin typeface="Proxima Nova"/>
                <a:ea typeface="Proxima Nova"/>
                <a:cs typeface="Proxima Nova"/>
                <a:sym typeface="Proxima Nova"/>
              </a:rPr>
              <a:t>Баланс классов</a:t>
            </a:r>
            <a:endParaRPr sz="55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3" name="Google Shape;463;p30"/>
          <p:cNvSpPr txBox="1"/>
          <p:nvPr/>
        </p:nvSpPr>
        <p:spPr>
          <a:xfrm>
            <a:off x="801200" y="1558950"/>
            <a:ext cx="6671100" cy="1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После удаления изображений экстерьера баланс классов по типу ремонта стал таким: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64" name="Google Shape;4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199" y="3235222"/>
            <a:ext cx="7065543" cy="656192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65" name="Google Shape;465;p30"/>
          <p:cNvGraphicFramePr/>
          <p:nvPr/>
        </p:nvGraphicFramePr>
        <p:xfrm>
          <a:off x="9023503" y="2962450"/>
          <a:ext cx="8457025" cy="4947100"/>
        </p:xfrm>
        <a:graphic>
          <a:graphicData uri="http://schemas.openxmlformats.org/drawingml/2006/table">
            <a:tbl>
              <a:tblPr>
                <a:noFill/>
                <a:tableStyleId>{FF5309E0-5DB6-49AF-9F79-C8119BC9FA80}</a:tableStyleId>
              </a:tblPr>
              <a:tblGrid>
                <a:gridCol w="1163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3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70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1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2500" b="1" u="none" strike="noStrike" cap="none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№</a:t>
                      </a:r>
                      <a:endParaRPr sz="2500" b="1" u="none" strike="noStrike" cap="none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0" marB="0">
                    <a:lnL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2500" b="1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Тип ремонта</a:t>
                      </a:r>
                      <a:endParaRPr sz="2500" b="1" u="none" strike="noStrike" cap="none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2500" b="1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Количество изображений</a:t>
                      </a:r>
                      <a:endParaRPr sz="2500" b="1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endParaRPr sz="2500" b="1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0" marB="0">
                    <a:lnL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2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36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Без ремонта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2967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1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Косметический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4070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2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Евро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4655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2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Дизанейрский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3972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1"/>
          <p:cNvSpPr txBox="1"/>
          <p:nvPr/>
        </p:nvSpPr>
        <p:spPr>
          <a:xfrm>
            <a:off x="1271850" y="538500"/>
            <a:ext cx="16094400" cy="9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500" b="1" dirty="0" smtClean="0">
                <a:latin typeface="Proxima Nova"/>
                <a:ea typeface="Proxima Nova"/>
                <a:cs typeface="Proxima Nova"/>
                <a:sym typeface="Proxima Nova"/>
              </a:rPr>
              <a:t>Промежуточные результаты</a:t>
            </a:r>
            <a:endParaRPr sz="55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1" name="Google Shape;471;p31"/>
          <p:cNvSpPr txBox="1"/>
          <p:nvPr/>
        </p:nvSpPr>
        <p:spPr>
          <a:xfrm>
            <a:off x="1372700" y="1623300"/>
            <a:ext cx="15167400" cy="13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>
                <a:latin typeface="Proxima Nova"/>
                <a:ea typeface="Proxima Nova"/>
                <a:cs typeface="Proxima Nova"/>
                <a:sym typeface="Proxima Nova"/>
              </a:rPr>
              <a:t>Для решения задачи классификации ремонта были опробованы несколько предобученных моделей:</a:t>
            </a: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472" name="Google Shape;472;p31"/>
          <p:cNvGraphicFramePr/>
          <p:nvPr/>
        </p:nvGraphicFramePr>
        <p:xfrm>
          <a:off x="1981041" y="3196788"/>
          <a:ext cx="12877800" cy="6094100"/>
        </p:xfrm>
        <a:graphic>
          <a:graphicData uri="http://schemas.openxmlformats.org/drawingml/2006/table">
            <a:tbl>
              <a:tblPr>
                <a:noFill/>
                <a:tableStyleId>{FF5309E0-5DB6-49AF-9F79-C8119BC9FA80}</a:tableStyleId>
              </a:tblPr>
              <a:tblGrid>
                <a:gridCol w="1771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65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41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59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2500" b="1" u="none" strike="noStrike" cap="none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№</a:t>
                      </a:r>
                      <a:endParaRPr sz="2500" b="1" u="none" strike="noStrike" cap="none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0" marB="0">
                    <a:lnL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500" b="1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Предобученные модели</a:t>
                      </a:r>
                      <a:endParaRPr sz="2500" b="1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500" b="1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Точность на тестовой выборке</a:t>
                      </a:r>
                      <a:endParaRPr sz="2500" b="1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endParaRPr sz="2500" b="1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0" marB="0">
                    <a:lnL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1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36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VGG16</a:t>
                      </a:r>
                      <a:endParaRPr sz="25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0.404</a:t>
                      </a:r>
                      <a:endParaRPr sz="25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0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ResNet101V2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0.381</a:t>
                      </a:r>
                      <a:endParaRPr sz="25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1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Xception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0.441</a:t>
                      </a:r>
                      <a:endParaRPr sz="25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1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InceptionV3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0.413</a:t>
                      </a:r>
                      <a:endParaRPr sz="25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1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sz="2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ResNet50</a:t>
                      </a:r>
                      <a:endParaRPr sz="25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0.459</a:t>
                      </a:r>
                      <a:endParaRPr sz="25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108000" marT="72000" marB="0" anchor="ctr">
                    <a:lnL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1"/>
          <p:cNvSpPr txBox="1"/>
          <p:nvPr/>
        </p:nvSpPr>
        <p:spPr>
          <a:xfrm>
            <a:off x="1271850" y="538500"/>
            <a:ext cx="16094400" cy="9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80000"/>
              </a:lnSpc>
            </a:pPr>
            <a:r>
              <a:rPr lang="ru-RU" sz="5500" b="1" dirty="0">
                <a:latin typeface="Proxima Nova"/>
                <a:ea typeface="Proxima Nova"/>
                <a:cs typeface="Proxima Nova"/>
                <a:sym typeface="Proxima Nova"/>
              </a:rPr>
              <a:t>Матрицы ошибок </a:t>
            </a:r>
            <a:endParaRPr sz="55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1" name="Google Shape;471;p31"/>
          <p:cNvSpPr txBox="1"/>
          <p:nvPr/>
        </p:nvSpPr>
        <p:spPr>
          <a:xfrm>
            <a:off x="1149768" y="1484145"/>
            <a:ext cx="15167400" cy="98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 smtClean="0">
                <a:latin typeface="Proxima Nova"/>
                <a:ea typeface="Proxima Nova"/>
                <a:cs typeface="Proxima Nova"/>
                <a:sym typeface="Proxima Nova"/>
              </a:rPr>
              <a:t>Матрицы ошибок для различных архиктетур: </a:t>
            </a: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804" y="2188239"/>
            <a:ext cx="5255025" cy="394126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601" y="2264164"/>
            <a:ext cx="5153790" cy="386534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0770" y="2264164"/>
            <a:ext cx="5025479" cy="376911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349" y="6033274"/>
            <a:ext cx="5617279" cy="4212959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628" y="6033273"/>
            <a:ext cx="5617278" cy="421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33259"/>
      </p:ext>
    </p:extLst>
  </p:cSld>
  <p:clrMapOvr>
    <a:masterClrMapping/>
  </p:clrMapOvr>
</p:sld>
</file>

<file path=ppt/theme/theme1.xml><?xml version="1.0" encoding="utf-8"?>
<a:theme xmlns:a="http://schemas.openxmlformats.org/drawingml/2006/main" name="White Green">
  <a:themeElements>
    <a:clrScheme name="Simple Light">
      <a:dk1>
        <a:srgbClr val="000000"/>
      </a:dk1>
      <a:lt1>
        <a:srgbClr val="FFFFFF"/>
      </a:lt1>
      <a:dk2>
        <a:srgbClr val="4BD0A0"/>
      </a:dk2>
      <a:lt2>
        <a:srgbClr val="27282D"/>
      </a:lt2>
      <a:accent1>
        <a:srgbClr val="EB236B"/>
      </a:accent1>
      <a:accent2>
        <a:srgbClr val="5D00F5"/>
      </a:accent2>
      <a:accent3>
        <a:srgbClr val="0066FF"/>
      </a:accent3>
      <a:accent4>
        <a:srgbClr val="F3F4F7"/>
      </a:accent4>
      <a:accent5>
        <a:srgbClr val="999999"/>
      </a:accent5>
      <a:accent6>
        <a:srgbClr val="FFFFFF"/>
      </a:accent6>
      <a:hlink>
        <a:srgbClr val="4BD0A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697</Words>
  <Application>Microsoft Office PowerPoint</Application>
  <PresentationFormat>Произвольный</PresentationFormat>
  <Paragraphs>187</Paragraphs>
  <Slides>19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3" baseType="lpstr">
      <vt:lpstr>Arial</vt:lpstr>
      <vt:lpstr>Proxima Nova Semibold</vt:lpstr>
      <vt:lpstr>Proxima Nova</vt:lpstr>
      <vt:lpstr>White Green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Муравьев Эдуард Константинович</cp:lastModifiedBy>
  <cp:revision>15</cp:revision>
  <dcterms:modified xsi:type="dcterms:W3CDTF">2022-01-22T22:29:45Z</dcterms:modified>
</cp:coreProperties>
</file>